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 id="2147483693" r:id="rId2"/>
    <p:sldMasterId id="2147483694" r:id="rId3"/>
    <p:sldMasterId id="2147483695" r:id="rId4"/>
    <p:sldMasterId id="2147483696" r:id="rId5"/>
    <p:sldMasterId id="2147483697" r:id="rId6"/>
    <p:sldMasterId id="2147483698" r:id="rId7"/>
    <p:sldMasterId id="2147483699" r:id="rId8"/>
  </p:sldMasterIdLst>
  <p:notesMasterIdLst>
    <p:notesMasterId r:id="rId23"/>
  </p:notesMasterIdLst>
  <p:sldIdLst>
    <p:sldId id="256" r:id="rId9"/>
    <p:sldId id="258" r:id="rId10"/>
    <p:sldId id="259" r:id="rId11"/>
    <p:sldId id="260" r:id="rId12"/>
    <p:sldId id="264" r:id="rId13"/>
    <p:sldId id="268" r:id="rId14"/>
    <p:sldId id="261" r:id="rId15"/>
    <p:sldId id="265" r:id="rId16"/>
    <p:sldId id="262" r:id="rId17"/>
    <p:sldId id="270" r:id="rId18"/>
    <p:sldId id="269" r:id="rId19"/>
    <p:sldId id="266" r:id="rId20"/>
    <p:sldId id="267" r:id="rId21"/>
    <p:sldId id="263" r:id="rId22"/>
  </p:sldIdLst>
  <p:sldSz cx="9144000" cy="6858000" type="screen4x3"/>
  <p:notesSz cx="6858000" cy="9144000"/>
  <p:embeddedFontLst>
    <p:embeddedFont>
      <p:font typeface="Calibri" panose="020F0502020204030204" pitchFamily="34" charset="0"/>
      <p:regular r:id="rId24"/>
      <p:bold r:id="rId25"/>
      <p:italic r:id="rId26"/>
      <p:boldItalic r:id="rId27"/>
    </p:embeddedFont>
    <p:embeddedFont>
      <p:font typeface="Century Gothic" panose="020B0502020202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6A2D55-7FA7-4B49-8286-248E058C5520}" v="67" dt="2022-05-01T23:00:07.3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613" autoAdjust="0"/>
  </p:normalViewPr>
  <p:slideViewPr>
    <p:cSldViewPr snapToGrid="0">
      <p:cViewPr>
        <p:scale>
          <a:sx n="50" d="100"/>
          <a:sy n="50" d="100"/>
        </p:scale>
        <p:origin x="1740"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Master" Target="slideMasters/slideMaster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ugdh\Downloads\Final_V_1.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Overall</a:t>
            </a:r>
            <a:r>
              <a:rPr lang="en-US" baseline="0"/>
              <a:t> Comparison</a:t>
            </a:r>
            <a:endParaRPr lang="en-US"/>
          </a:p>
        </c:rich>
      </c:tx>
      <c:layout>
        <c:manualLayout>
          <c:xMode val="edge"/>
          <c:yMode val="edge"/>
          <c:x val="0.42394031798299014"/>
          <c:y val="5.2490035485700325E-2"/>
        </c:manualLayout>
      </c:layout>
      <c:overlay val="0"/>
    </c:title>
    <c:autoTitleDeleted val="0"/>
    <c:plotArea>
      <c:layout>
        <c:manualLayout>
          <c:layoutTarget val="inner"/>
          <c:xMode val="edge"/>
          <c:yMode val="edge"/>
          <c:x val="8.6776149167486286E-2"/>
          <c:y val="0.1456879232694287"/>
          <c:w val="0.87924451521703306"/>
          <c:h val="0.6322201805805141"/>
        </c:manualLayout>
      </c:layout>
      <c:barChart>
        <c:barDir val="col"/>
        <c:grouping val="clustered"/>
        <c:varyColors val="0"/>
        <c:ser>
          <c:idx val="0"/>
          <c:order val="0"/>
          <c:tx>
            <c:v>Country  Asia</c:v>
          </c:tx>
          <c:spPr>
            <a:solidFill>
              <a:srgbClr val="0066CC"/>
            </a:solidFill>
            <a:ln w="25400">
              <a:noFill/>
            </a:ln>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Lit>
              <c:ptCount val="5"/>
              <c:pt idx="0">
                <c:v>Average Audio</c:v>
              </c:pt>
              <c:pt idx="1">
                <c:v>Average Selfie</c:v>
              </c:pt>
              <c:pt idx="2">
                <c:v>Average Camera</c:v>
              </c:pt>
              <c:pt idx="3">
                <c:v>Average Display</c:v>
              </c:pt>
              <c:pt idx="4">
                <c:v>Average Battery</c:v>
              </c:pt>
            </c:strLit>
          </c:cat>
          <c:val>
            <c:numLit>
              <c:formatCode>General</c:formatCode>
              <c:ptCount val="5"/>
              <c:pt idx="0">
                <c:v>69.171428571428578</c:v>
              </c:pt>
              <c:pt idx="1">
                <c:v>90.857142857142861</c:v>
              </c:pt>
              <c:pt idx="2">
                <c:v>76.542857142857144</c:v>
              </c:pt>
              <c:pt idx="3">
                <c:v>87.257142857142853</c:v>
              </c:pt>
              <c:pt idx="4">
                <c:v>72.714285714285708</c:v>
              </c:pt>
            </c:numLit>
          </c:val>
          <c:extLst>
            <c:ext xmlns:c16="http://schemas.microsoft.com/office/drawing/2014/chart" uri="{C3380CC4-5D6E-409C-BE32-E72D297353CC}">
              <c16:uniqueId val="{00000000-DCBA-4C76-9225-029AC73FAFD2}"/>
            </c:ext>
          </c:extLst>
        </c:ser>
        <c:ser>
          <c:idx val="1"/>
          <c:order val="1"/>
          <c:tx>
            <c:v>Country  USA</c:v>
          </c:tx>
          <c:spPr>
            <a:solidFill>
              <a:srgbClr val="FF6600"/>
            </a:solidFill>
            <a:ln w="25400">
              <a:noFill/>
            </a:ln>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Lit>
              <c:ptCount val="5"/>
              <c:pt idx="0">
                <c:v>Average Audio</c:v>
              </c:pt>
              <c:pt idx="1">
                <c:v>Average Selfie</c:v>
              </c:pt>
              <c:pt idx="2">
                <c:v>Average Camera</c:v>
              </c:pt>
              <c:pt idx="3">
                <c:v>Average Display</c:v>
              </c:pt>
              <c:pt idx="4">
                <c:v>Average Battery</c:v>
              </c:pt>
            </c:strLit>
          </c:cat>
          <c:val>
            <c:numLit>
              <c:formatCode>General</c:formatCode>
              <c:ptCount val="5"/>
              <c:pt idx="0">
                <c:v>72.58620689655173</c:v>
              </c:pt>
              <c:pt idx="1">
                <c:v>92.448275862068968</c:v>
              </c:pt>
              <c:pt idx="2">
                <c:v>74</c:v>
              </c:pt>
              <c:pt idx="3">
                <c:v>87.827586206896555</c:v>
              </c:pt>
              <c:pt idx="4">
                <c:v>68.34482758620689</c:v>
              </c:pt>
            </c:numLit>
          </c:val>
          <c:extLst>
            <c:ext xmlns:c16="http://schemas.microsoft.com/office/drawing/2014/chart" uri="{C3380CC4-5D6E-409C-BE32-E72D297353CC}">
              <c16:uniqueId val="{00000001-DCBA-4C76-9225-029AC73FAFD2}"/>
            </c:ext>
          </c:extLst>
        </c:ser>
        <c:dLbls>
          <c:showLegendKey val="0"/>
          <c:showVal val="0"/>
          <c:showCatName val="0"/>
          <c:showSerName val="0"/>
          <c:showPercent val="0"/>
          <c:showBubbleSize val="0"/>
        </c:dLbls>
        <c:gapWidth val="219"/>
        <c:overlap val="-27"/>
        <c:axId val="399950431"/>
        <c:axId val="1"/>
      </c:barChart>
      <c:catAx>
        <c:axId val="399950431"/>
        <c:scaling>
          <c:orientation val="minMax"/>
        </c:scaling>
        <c:delete val="0"/>
        <c:axPos val="b"/>
        <c:title>
          <c:tx>
            <c:rich>
              <a:bodyPr/>
              <a:lstStyle/>
              <a:p>
                <a:pPr>
                  <a:defRPr sz="1000" b="0" i="0" u="none" strike="noStrike" baseline="0">
                    <a:solidFill>
                      <a:srgbClr val="333333"/>
                    </a:solidFill>
                    <a:latin typeface="Calibri"/>
                    <a:ea typeface="Calibri"/>
                    <a:cs typeface="Calibri"/>
                  </a:defRPr>
                </a:pPr>
                <a:r>
                  <a:rPr lang="en-US"/>
                  <a:t>Performance Metrics</a:t>
                </a:r>
              </a:p>
            </c:rich>
          </c:tx>
          <c:layout>
            <c:manualLayout>
              <c:xMode val="edge"/>
              <c:yMode val="edge"/>
              <c:x val="0.42509494593435271"/>
              <c:y val="0.88474206248641785"/>
            </c:manualLayout>
          </c:layout>
          <c:overlay val="0"/>
          <c:spPr>
            <a:noFill/>
            <a:ln w="25400">
              <a:noFill/>
            </a:ln>
          </c:spPr>
        </c:title>
        <c:numFmt formatCode="General" sourceLinked="0"/>
        <c:majorTickMark val="none"/>
        <c:minorTickMark val="none"/>
        <c:tickLblPos val="nextTo"/>
        <c:spPr>
          <a:ln w="3175">
            <a:solidFill>
              <a:srgbClr val="E3E3E3"/>
            </a:solidFill>
            <a:prstDash val="solid"/>
          </a:ln>
        </c:spPr>
        <c:txPr>
          <a:bodyPr rot="0" vert="horz"/>
          <a:lstStyle/>
          <a:p>
            <a:pPr>
              <a:defRPr sz="900" b="0" i="0" u="none" strike="noStrike" baseline="0">
                <a:solidFill>
                  <a:srgbClr val="333333"/>
                </a:solidFill>
                <a:latin typeface="Calibri"/>
                <a:ea typeface="Calibri"/>
                <a:cs typeface="Calibri"/>
              </a:defRPr>
            </a:pPr>
            <a:endParaRPr lang="en-US"/>
          </a:p>
        </c:txPr>
        <c:crossAx val="1"/>
        <c:crosses val="autoZero"/>
        <c:auto val="0"/>
        <c:lblAlgn val="ctr"/>
        <c:lblOffset val="100"/>
        <c:tickLblSkip val="1"/>
        <c:tickMarkSkip val="1"/>
        <c:noMultiLvlLbl val="0"/>
      </c:catAx>
      <c:valAx>
        <c:axId val="1"/>
        <c:scaling>
          <c:orientation val="minMax"/>
        </c:scaling>
        <c:delete val="0"/>
        <c:axPos val="l"/>
        <c:majorGridlines>
          <c:spPr>
            <a:ln w="3175">
              <a:solidFill>
                <a:srgbClr val="E3E3E3"/>
              </a:solidFill>
              <a:prstDash val="solid"/>
            </a:ln>
          </c:spPr>
        </c:majorGridlines>
        <c:title>
          <c:tx>
            <c:rich>
              <a:bodyPr/>
              <a:lstStyle/>
              <a:p>
                <a:pPr>
                  <a:defRPr sz="1000" b="0" i="0" u="none" strike="noStrike" baseline="0">
                    <a:solidFill>
                      <a:srgbClr val="333333"/>
                    </a:solidFill>
                    <a:latin typeface="Calibri"/>
                    <a:ea typeface="Calibri"/>
                    <a:cs typeface="Calibri"/>
                  </a:defRPr>
                </a:pPr>
                <a:r>
                  <a:rPr lang="en-US"/>
                  <a:t>Average Ratings </a:t>
                </a:r>
              </a:p>
            </c:rich>
          </c:tx>
          <c:layout>
            <c:manualLayout>
              <c:xMode val="edge"/>
              <c:yMode val="edge"/>
              <c:x val="6.7398950809698082E-3"/>
              <c:y val="0.3201537079254112"/>
            </c:manualLayout>
          </c:layout>
          <c:overlay val="0"/>
          <c:spPr>
            <a:noFill/>
            <a:ln w="25400">
              <a:noFill/>
            </a:ln>
          </c:spPr>
        </c:title>
        <c:numFmt formatCode="General" sourceLinked="0"/>
        <c:majorTickMark val="none"/>
        <c:minorTickMark val="none"/>
        <c:tickLblPos val="nextTo"/>
        <c:spPr>
          <a:ln w="6350">
            <a:noFill/>
          </a:ln>
        </c:spPr>
        <c:txPr>
          <a:bodyPr rot="0" vert="horz"/>
          <a:lstStyle/>
          <a:p>
            <a:pPr>
              <a:defRPr sz="900" b="0" i="0" u="none" strike="noStrike" baseline="0">
                <a:solidFill>
                  <a:srgbClr val="333333"/>
                </a:solidFill>
                <a:latin typeface="Calibri"/>
                <a:ea typeface="Calibri"/>
                <a:cs typeface="Calibri"/>
              </a:defRPr>
            </a:pPr>
            <a:endParaRPr lang="en-US"/>
          </a:p>
        </c:txPr>
        <c:crossAx val="399950431"/>
        <c:crosses val="autoZero"/>
        <c:crossBetween val="between"/>
      </c:valAx>
      <c:spPr>
        <a:noFill/>
        <a:ln w="25400">
          <a:noFill/>
        </a:ln>
      </c:spPr>
    </c:plotArea>
    <c:legend>
      <c:legendPos val="b"/>
      <c:overlay val="0"/>
      <c:spPr>
        <a:noFill/>
        <a:ln w="25400">
          <a:noFill/>
        </a:ln>
      </c:spPr>
      <c:txPr>
        <a:bodyPr/>
        <a:lstStyle/>
        <a:p>
          <a:pPr>
            <a:defRPr sz="825" b="0" i="0" u="none" strike="noStrike" baseline="0">
              <a:solidFill>
                <a:srgbClr val="333333"/>
              </a:solidFill>
              <a:latin typeface="Calibri"/>
              <a:ea typeface="Calibri"/>
              <a:cs typeface="Calibri"/>
            </a:defRPr>
          </a:pPr>
          <a:endParaRPr lang="en-US"/>
        </a:p>
      </c:txPr>
    </c:legend>
    <c:plotVisOnly val="1"/>
    <c:dispBlanksAs val="gap"/>
    <c:showDLblsOverMax val="0"/>
  </c:chart>
  <c:spPr>
    <a:solidFill>
      <a:srgbClr val="FFFFFF"/>
    </a:solidFill>
    <a:ln w="12700">
      <a:solidFill>
        <a:srgbClr val="000000"/>
      </a:solidFill>
      <a:prstDash val="solid"/>
    </a:ln>
  </c:spPr>
  <c:txPr>
    <a:bodyPr/>
    <a:lstStyle/>
    <a:p>
      <a:pPr>
        <a:defRPr sz="1000" b="0" i="0" u="none" strike="noStrike" baseline="0">
          <a:solidFill>
            <a:srgbClr val="000000"/>
          </a:solidFill>
          <a:latin typeface="Calibri"/>
          <a:ea typeface="Calibri"/>
          <a:cs typeface="Calibri"/>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86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2318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885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064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Cleaning : Take out the rows which had multiple columns missing, Take out the ones that are outliers, Fill the missing column with average values, Standardize the column values to 100. </a:t>
            </a:r>
          </a:p>
          <a:p>
            <a:pPr marL="0" lvl="0" indent="0" algn="l" rtl="0">
              <a:spcBef>
                <a:spcPts val="0"/>
              </a:spcBef>
              <a:spcAft>
                <a:spcPts val="0"/>
              </a:spcAft>
              <a:buNone/>
            </a:pPr>
            <a:r>
              <a:rPr lang="en-US" dirty="0"/>
              <a:t>Sampling: Multi-level Sampling is based on Categories 1. Asian or USA; 2. Phone Brands(Select the best brands for analysis)</a:t>
            </a:r>
          </a:p>
          <a:p>
            <a:pPr marL="0" lvl="0" indent="0" algn="l" rtl="0">
              <a:spcBef>
                <a:spcPts val="0"/>
              </a:spcBef>
              <a:spcAft>
                <a:spcPts val="0"/>
              </a:spcAft>
              <a:buNone/>
            </a:pPr>
            <a:endParaRPr dirty="0"/>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117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519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 two slides in which USA dominates in one and Asia dominates in the other. Talk about the features against average ratings. </a:t>
            </a:r>
            <a:endParaRPr dirty="0"/>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2197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Mugdha – Box plot with cleaned Data (One without outliers)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2909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is on our interest that we selected Camera owing to the recent demand that is around Social Media </a:t>
            </a:r>
            <a:r>
              <a:rPr lang="en-US" dirty="0" err="1"/>
              <a:t>wrt</a:t>
            </a:r>
            <a:r>
              <a:rPr lang="en-US" dirty="0"/>
              <a:t> posting pictures, videos. </a:t>
            </a:r>
            <a:endParaRPr dirty="0"/>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807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508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Mugdha </a:t>
            </a:r>
            <a:endParaRPr dirty="0"/>
          </a:p>
        </p:txBody>
      </p:sp>
      <p:sp>
        <p:nvSpPr>
          <p:cNvPr id="368" name="Google Shape;368;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04621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ampus Aerial 1">
  <p:cSld name="Campus Aerial 1">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3" name="Google Shape;13;p2"/>
          <p:cNvSpPr txBox="1">
            <a:spLocks noGrp="1"/>
          </p:cNvSpPr>
          <p:nvPr>
            <p:ph type="body" idx="1"/>
          </p:nvPr>
        </p:nvSpPr>
        <p:spPr>
          <a:xfrm>
            <a:off x="123825" y="1364341"/>
            <a:ext cx="5776232" cy="201023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14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body" idx="2"/>
          </p:nvPr>
        </p:nvSpPr>
        <p:spPr>
          <a:xfrm>
            <a:off x="115888" y="4898571"/>
            <a:ext cx="5784169" cy="125616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body" idx="3"/>
          </p:nvPr>
        </p:nvSpPr>
        <p:spPr>
          <a:xfrm>
            <a:off x="123825" y="3512457"/>
            <a:ext cx="5776232" cy="120468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80"/>
              </a:spcBef>
              <a:spcAft>
                <a:spcPts val="0"/>
              </a:spcAft>
              <a:buClr>
                <a:schemeClr val="dk1"/>
              </a:buClr>
              <a:buSzPts val="1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16" name="Google Shape;16;p2"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17" name="Google Shape;17;p2"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18" name="Google Shape;18;p2"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19" name="Google Shape;19;p2"/>
          <p:cNvSpPr txBox="1">
            <a:spLocks noGrp="1"/>
          </p:cNvSpPr>
          <p:nvPr>
            <p:ph type="ftr" idx="11"/>
          </p:nvPr>
        </p:nvSpPr>
        <p:spPr>
          <a:xfrm>
            <a:off x="6047030" y="6520372"/>
            <a:ext cx="2938212" cy="201103"/>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53"/>
        <p:cNvGrpSpPr/>
        <p:nvPr/>
      </p:nvGrpSpPr>
      <p:grpSpPr>
        <a:xfrm>
          <a:off x="0" y="0"/>
          <a:ext cx="0" cy="0"/>
          <a:chOff x="0" y="0"/>
          <a:chExt cx="0" cy="0"/>
        </a:xfrm>
      </p:grpSpPr>
      <p:sp>
        <p:nvSpPr>
          <p:cNvPr id="254" name="Google Shape;254;p34"/>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Break">
  <p:cSld name="Section Break">
    <p:spTree>
      <p:nvGrpSpPr>
        <p:cNvPr id="1" name="Shape 257"/>
        <p:cNvGrpSpPr/>
        <p:nvPr/>
      </p:nvGrpSpPr>
      <p:grpSpPr>
        <a:xfrm>
          <a:off x="0" y="0"/>
          <a:ext cx="0" cy="0"/>
          <a:chOff x="0" y="0"/>
          <a:chExt cx="0" cy="0"/>
        </a:xfrm>
      </p:grpSpPr>
      <p:pic>
        <p:nvPicPr>
          <p:cNvPr id="258" name="Google Shape;258;p36"/>
          <p:cNvPicPr preferRelativeResize="0"/>
          <p:nvPr/>
        </p:nvPicPr>
        <p:blipFill rotWithShape="1">
          <a:blip r:embed="rId2">
            <a:alphaModFix/>
          </a:blip>
          <a:srcRect/>
          <a:stretch/>
        </p:blipFill>
        <p:spPr>
          <a:xfrm>
            <a:off x="0" y="6272784"/>
            <a:ext cx="9144000" cy="585216"/>
          </a:xfrm>
          <a:prstGeom prst="rect">
            <a:avLst/>
          </a:prstGeom>
          <a:noFill/>
          <a:ln>
            <a:noFill/>
          </a:ln>
        </p:spPr>
      </p:pic>
      <p:pic>
        <p:nvPicPr>
          <p:cNvPr id="259" name="Google Shape;259;p36" descr="/Users/jasonrodriguez/Projects/Power Points/FINAL Template/images/images/PPT_Template_Header.png"/>
          <p:cNvPicPr preferRelativeResize="0"/>
          <p:nvPr/>
        </p:nvPicPr>
        <p:blipFill rotWithShape="1">
          <a:blip r:embed="rId3">
            <a:alphaModFix/>
          </a:blip>
          <a:srcRect/>
          <a:stretch/>
        </p:blipFill>
        <p:spPr>
          <a:xfrm>
            <a:off x="0" y="0"/>
            <a:ext cx="9144000" cy="975360"/>
          </a:xfrm>
          <a:prstGeom prst="rect">
            <a:avLst/>
          </a:prstGeom>
          <a:noFill/>
          <a:ln>
            <a:noFill/>
          </a:ln>
        </p:spPr>
      </p:pic>
      <p:sp>
        <p:nvSpPr>
          <p:cNvPr id="260" name="Google Shape;260;p36"/>
          <p:cNvSpPr txBox="1">
            <a:spLocks noGrp="1"/>
          </p:cNvSpPr>
          <p:nvPr>
            <p:ph type="body" idx="1"/>
          </p:nvPr>
        </p:nvSpPr>
        <p:spPr>
          <a:xfrm>
            <a:off x="161128" y="2423885"/>
            <a:ext cx="8805158" cy="1907234"/>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90000"/>
              </a:lnSpc>
              <a:spcBef>
                <a:spcPts val="720"/>
              </a:spcBef>
              <a:spcAft>
                <a:spcPts val="0"/>
              </a:spcAft>
              <a:buClr>
                <a:schemeClr val="dk1"/>
              </a:buClr>
              <a:buSzPts val="1400"/>
              <a:buFont typeface="Arial"/>
              <a:buNone/>
              <a:defRPr sz="3600" b="1"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61" name="Google Shape;261;p36"/>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Break w/ Image">
  <p:cSld name="Section Break w/ Image">
    <p:spTree>
      <p:nvGrpSpPr>
        <p:cNvPr id="1" name="Shape 262"/>
        <p:cNvGrpSpPr/>
        <p:nvPr/>
      </p:nvGrpSpPr>
      <p:grpSpPr>
        <a:xfrm>
          <a:off x="0" y="0"/>
          <a:ext cx="0" cy="0"/>
          <a:chOff x="0" y="0"/>
          <a:chExt cx="0" cy="0"/>
        </a:xfrm>
      </p:grpSpPr>
      <p:sp>
        <p:nvSpPr>
          <p:cNvPr id="263" name="Google Shape;263;p37"/>
          <p:cNvSpPr>
            <a:spLocks noGrp="1"/>
          </p:cNvSpPr>
          <p:nvPr>
            <p:ph type="pic" idx="2"/>
          </p:nvPr>
        </p:nvSpPr>
        <p:spPr>
          <a:xfrm>
            <a:off x="0" y="0"/>
            <a:ext cx="9144000" cy="5060870"/>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64" name="Google Shape;264;p37" descr="/Users/jasonrodriguez/Projects/Power Points/FINAL Template/images/images/PPT_Template_Header.png"/>
          <p:cNvPicPr preferRelativeResize="0"/>
          <p:nvPr/>
        </p:nvPicPr>
        <p:blipFill rotWithShape="1">
          <a:blip r:embed="rId2">
            <a:alphaModFix/>
          </a:blip>
          <a:srcRect/>
          <a:stretch/>
        </p:blipFill>
        <p:spPr>
          <a:xfrm>
            <a:off x="0" y="5060870"/>
            <a:ext cx="9144000" cy="975360"/>
          </a:xfrm>
          <a:prstGeom prst="rect">
            <a:avLst/>
          </a:prstGeom>
          <a:noFill/>
          <a:ln>
            <a:noFill/>
          </a:ln>
        </p:spPr>
      </p:pic>
      <p:sp>
        <p:nvSpPr>
          <p:cNvPr id="265" name="Google Shape;265;p37"/>
          <p:cNvSpPr txBox="1">
            <a:spLocks noGrp="1"/>
          </p:cNvSpPr>
          <p:nvPr>
            <p:ph type="body" idx="1"/>
          </p:nvPr>
        </p:nvSpPr>
        <p:spPr>
          <a:xfrm>
            <a:off x="161128" y="5468393"/>
            <a:ext cx="8805158" cy="1175183"/>
          </a:xfrm>
          <a:prstGeom prst="rect">
            <a:avLst/>
          </a:prstGeom>
          <a:noFill/>
          <a:ln>
            <a:noFill/>
          </a:ln>
        </p:spPr>
        <p:txBody>
          <a:bodyPr spcFirstLastPara="1" wrap="square" lIns="91425" tIns="91425" rIns="91425" bIns="91425" anchor="ctr" anchorCtr="0">
            <a:noAutofit/>
          </a:bodyPr>
          <a:lstStyle>
            <a:lvl1pPr marL="457200" marR="0" lvl="0" indent="-228600" algn="ctr" rtl="0">
              <a:lnSpc>
                <a:spcPct val="90000"/>
              </a:lnSpc>
              <a:spcBef>
                <a:spcPts val="780"/>
              </a:spcBef>
              <a:spcAft>
                <a:spcPts val="0"/>
              </a:spcAft>
              <a:buClr>
                <a:schemeClr val="dk1"/>
              </a:buClr>
              <a:buSzPts val="1400"/>
              <a:buFont typeface="Arial"/>
              <a:buNone/>
              <a:defRPr sz="3900" b="1"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70"/>
        <p:cNvGrpSpPr/>
        <p:nvPr/>
      </p:nvGrpSpPr>
      <p:grpSpPr>
        <a:xfrm>
          <a:off x="0" y="0"/>
          <a:ext cx="0" cy="0"/>
          <a:chOff x="0" y="0"/>
          <a:chExt cx="0" cy="0"/>
        </a:xfrm>
      </p:grpSpPr>
      <p:sp>
        <p:nvSpPr>
          <p:cNvPr id="271" name="Google Shape;271;p39"/>
          <p:cNvSpPr txBox="1">
            <a:spLocks noGrp="1"/>
          </p:cNvSpPr>
          <p:nvPr>
            <p:ph type="body" idx="1"/>
          </p:nvPr>
        </p:nvSpPr>
        <p:spPr>
          <a:xfrm>
            <a:off x="743858" y="1570617"/>
            <a:ext cx="7672698" cy="3490253"/>
          </a:xfrm>
          <a:prstGeom prst="rect">
            <a:avLst/>
          </a:prstGeom>
          <a:noFill/>
          <a:ln>
            <a:noFill/>
          </a:ln>
        </p:spPr>
        <p:txBody>
          <a:bodyPr spcFirstLastPara="1" wrap="square" lIns="91425" tIns="91425" rIns="91425" bIns="91425" anchor="ctr" anchorCtr="0">
            <a:noAutofit/>
          </a:bodyPr>
          <a:lstStyle>
            <a:lvl1pPr marL="457200" marR="0" lvl="0" indent="-228600" algn="ctr" rtl="0">
              <a:spcBef>
                <a:spcPts val="720"/>
              </a:spcBef>
              <a:spcAft>
                <a:spcPts val="0"/>
              </a:spcAft>
              <a:buClr>
                <a:schemeClr val="dk1"/>
              </a:buClr>
              <a:buSzPts val="1400"/>
              <a:buFont typeface="Arial"/>
              <a:buNone/>
              <a:defRPr sz="3600" b="0" i="1"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2" name="Google Shape;272;p39"/>
          <p:cNvSpPr txBox="1">
            <a:spLocks noGrp="1"/>
          </p:cNvSpPr>
          <p:nvPr>
            <p:ph type="body" idx="2"/>
          </p:nvPr>
        </p:nvSpPr>
        <p:spPr>
          <a:xfrm>
            <a:off x="3309938" y="5206137"/>
            <a:ext cx="5565775" cy="897659"/>
          </a:xfrm>
          <a:prstGeom prst="rect">
            <a:avLst/>
          </a:prstGeom>
          <a:noFill/>
          <a:ln>
            <a:noFill/>
          </a:ln>
        </p:spPr>
        <p:txBody>
          <a:bodyPr spcFirstLastPara="1" wrap="square" lIns="91425" tIns="91425" rIns="91425" bIns="91425" anchor="t" anchorCtr="0">
            <a:noAutofit/>
          </a:bodyPr>
          <a:lstStyle>
            <a:lvl1pPr marL="457200" marR="0" lvl="0" indent="-228600" algn="r"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73" name="Google Shape;273;p39" descr="OpenQuote.png"/>
          <p:cNvPicPr preferRelativeResize="0"/>
          <p:nvPr/>
        </p:nvPicPr>
        <p:blipFill rotWithShape="1">
          <a:blip r:embed="rId2">
            <a:alphaModFix/>
          </a:blip>
          <a:srcRect/>
          <a:stretch/>
        </p:blipFill>
        <p:spPr>
          <a:xfrm>
            <a:off x="228600" y="1561545"/>
            <a:ext cx="557893" cy="371928"/>
          </a:xfrm>
          <a:prstGeom prst="rect">
            <a:avLst/>
          </a:prstGeom>
          <a:noFill/>
          <a:ln>
            <a:noFill/>
          </a:ln>
        </p:spPr>
      </p:pic>
      <p:pic>
        <p:nvPicPr>
          <p:cNvPr id="274" name="Google Shape;274;p39" descr="OpenQuote.png"/>
          <p:cNvPicPr preferRelativeResize="0"/>
          <p:nvPr/>
        </p:nvPicPr>
        <p:blipFill rotWithShape="1">
          <a:blip r:embed="rId2">
            <a:alphaModFix/>
          </a:blip>
          <a:srcRect/>
          <a:stretch/>
        </p:blipFill>
        <p:spPr>
          <a:xfrm rot="10800000">
            <a:off x="8320315" y="4701328"/>
            <a:ext cx="557893" cy="371928"/>
          </a:xfrm>
          <a:prstGeom prst="rect">
            <a:avLst/>
          </a:prstGeom>
          <a:noFill/>
          <a:ln>
            <a:noFill/>
          </a:ln>
        </p:spPr>
      </p:pic>
      <p:sp>
        <p:nvSpPr>
          <p:cNvPr id="275" name="Google Shape;275;p39"/>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276" name="Google Shape;276;p39"/>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ullets and 1 Photo w/ Caption">
  <p:cSld name="Bullets and 1 Photo w/ Caption">
    <p:spTree>
      <p:nvGrpSpPr>
        <p:cNvPr id="1" name="Shape 281"/>
        <p:cNvGrpSpPr/>
        <p:nvPr/>
      </p:nvGrpSpPr>
      <p:grpSpPr>
        <a:xfrm>
          <a:off x="0" y="0"/>
          <a:ext cx="0" cy="0"/>
          <a:chOff x="0" y="0"/>
          <a:chExt cx="0" cy="0"/>
        </a:xfrm>
      </p:grpSpPr>
      <p:sp>
        <p:nvSpPr>
          <p:cNvPr id="282" name="Google Shape;282;p41"/>
          <p:cNvSpPr txBox="1">
            <a:spLocks noGrp="1"/>
          </p:cNvSpPr>
          <p:nvPr>
            <p:ph type="body" idx="1"/>
          </p:nvPr>
        </p:nvSpPr>
        <p:spPr>
          <a:xfrm>
            <a:off x="227013" y="2558866"/>
            <a:ext cx="4717335" cy="3535027"/>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3" name="Google Shape;283;p41"/>
          <p:cNvSpPr txBox="1">
            <a:spLocks noGrp="1"/>
          </p:cNvSpPr>
          <p:nvPr>
            <p:ph type="body" idx="2"/>
          </p:nvPr>
        </p:nvSpPr>
        <p:spPr>
          <a:xfrm>
            <a:off x="227013" y="1585821"/>
            <a:ext cx="8691562" cy="804862"/>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480"/>
              </a:spcBef>
              <a:spcAft>
                <a:spcPts val="0"/>
              </a:spcAft>
              <a:buClr>
                <a:schemeClr val="dk1"/>
              </a:buClr>
              <a:buSzPts val="1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4" name="Google Shape;284;p41"/>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285" name="Google Shape;285;p41"/>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86" name="Google Shape;286;p41"/>
          <p:cNvSpPr>
            <a:spLocks noGrp="1"/>
          </p:cNvSpPr>
          <p:nvPr>
            <p:ph type="pic" idx="3"/>
          </p:nvPr>
        </p:nvSpPr>
        <p:spPr>
          <a:xfrm>
            <a:off x="5162932" y="2558866"/>
            <a:ext cx="3755643" cy="3114821"/>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87" name="Google Shape;287;p41"/>
          <p:cNvSpPr txBox="1">
            <a:spLocks noGrp="1"/>
          </p:cNvSpPr>
          <p:nvPr>
            <p:ph type="body" idx="4"/>
          </p:nvPr>
        </p:nvSpPr>
        <p:spPr>
          <a:xfrm>
            <a:off x="5162933" y="5766677"/>
            <a:ext cx="3755642" cy="327216"/>
          </a:xfrm>
          <a:prstGeom prst="rect">
            <a:avLst/>
          </a:prstGeom>
          <a:noFill/>
          <a:ln>
            <a:noFill/>
          </a:ln>
        </p:spPr>
        <p:txBody>
          <a:bodyPr spcFirstLastPara="1" wrap="square" lIns="91425" tIns="91425" rIns="91425" bIns="91425" anchor="t" anchorCtr="0">
            <a:noAutofit/>
          </a:bodyPr>
          <a:lstStyle>
            <a:lvl1pPr marL="457200" marR="0" lvl="0" indent="-228600" algn="ctr"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ullets and 2 Photos">
  <p:cSld name="Bullets and 2 Photos">
    <p:spTree>
      <p:nvGrpSpPr>
        <p:cNvPr id="1" name="Shape 288"/>
        <p:cNvGrpSpPr/>
        <p:nvPr/>
      </p:nvGrpSpPr>
      <p:grpSpPr>
        <a:xfrm>
          <a:off x="0" y="0"/>
          <a:ext cx="0" cy="0"/>
          <a:chOff x="0" y="0"/>
          <a:chExt cx="0" cy="0"/>
        </a:xfrm>
      </p:grpSpPr>
      <p:sp>
        <p:nvSpPr>
          <p:cNvPr id="289" name="Google Shape;289;p42"/>
          <p:cNvSpPr>
            <a:spLocks noGrp="1"/>
          </p:cNvSpPr>
          <p:nvPr>
            <p:ph type="pic" idx="2"/>
          </p:nvPr>
        </p:nvSpPr>
        <p:spPr>
          <a:xfrm>
            <a:off x="5118100" y="2556650"/>
            <a:ext cx="3755644" cy="1594401"/>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0" name="Google Shape;290;p42"/>
          <p:cNvSpPr txBox="1">
            <a:spLocks noGrp="1"/>
          </p:cNvSpPr>
          <p:nvPr>
            <p:ph type="body" idx="1"/>
          </p:nvPr>
        </p:nvSpPr>
        <p:spPr>
          <a:xfrm>
            <a:off x="227013" y="2556650"/>
            <a:ext cx="4679423" cy="3354960"/>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1" name="Google Shape;291;p42"/>
          <p:cNvSpPr>
            <a:spLocks noGrp="1"/>
          </p:cNvSpPr>
          <p:nvPr>
            <p:ph type="pic" idx="3"/>
          </p:nvPr>
        </p:nvSpPr>
        <p:spPr>
          <a:xfrm>
            <a:off x="5118100" y="4309948"/>
            <a:ext cx="3755644" cy="1594401"/>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2" name="Google Shape;292;p42"/>
          <p:cNvSpPr txBox="1">
            <a:spLocks noGrp="1"/>
          </p:cNvSpPr>
          <p:nvPr>
            <p:ph type="body" idx="4"/>
          </p:nvPr>
        </p:nvSpPr>
        <p:spPr>
          <a:xfrm>
            <a:off x="227013" y="1585821"/>
            <a:ext cx="8691562" cy="804862"/>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480"/>
              </a:spcBef>
              <a:spcAft>
                <a:spcPts val="0"/>
              </a:spcAft>
              <a:buClr>
                <a:schemeClr val="dk1"/>
              </a:buClr>
              <a:buSzPts val="1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3" name="Google Shape;293;p42"/>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294" name="Google Shape;294;p42"/>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ullets and 4 Photos">
  <p:cSld name="Bullets and 4 Photos">
    <p:spTree>
      <p:nvGrpSpPr>
        <p:cNvPr id="1" name="Shape 295"/>
        <p:cNvGrpSpPr/>
        <p:nvPr/>
      </p:nvGrpSpPr>
      <p:grpSpPr>
        <a:xfrm>
          <a:off x="0" y="0"/>
          <a:ext cx="0" cy="0"/>
          <a:chOff x="0" y="0"/>
          <a:chExt cx="0" cy="0"/>
        </a:xfrm>
      </p:grpSpPr>
      <p:sp>
        <p:nvSpPr>
          <p:cNvPr id="296" name="Google Shape;296;p43"/>
          <p:cNvSpPr>
            <a:spLocks noGrp="1"/>
          </p:cNvSpPr>
          <p:nvPr>
            <p:ph type="pic" idx="2"/>
          </p:nvPr>
        </p:nvSpPr>
        <p:spPr>
          <a:xfrm>
            <a:off x="5067207" y="1573229"/>
            <a:ext cx="1851807" cy="2236639"/>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7" name="Google Shape;297;p43"/>
          <p:cNvSpPr txBox="1">
            <a:spLocks noGrp="1"/>
          </p:cNvSpPr>
          <p:nvPr>
            <p:ph type="body" idx="1"/>
          </p:nvPr>
        </p:nvSpPr>
        <p:spPr>
          <a:xfrm>
            <a:off x="227013" y="1573229"/>
            <a:ext cx="4688901" cy="4520664"/>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8" name="Google Shape;298;p43"/>
          <p:cNvSpPr>
            <a:spLocks noGrp="1"/>
          </p:cNvSpPr>
          <p:nvPr>
            <p:ph type="pic" idx="3"/>
          </p:nvPr>
        </p:nvSpPr>
        <p:spPr>
          <a:xfrm>
            <a:off x="7023274" y="1573229"/>
            <a:ext cx="1839493" cy="2236639"/>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99" name="Google Shape;299;p43"/>
          <p:cNvSpPr>
            <a:spLocks noGrp="1"/>
          </p:cNvSpPr>
          <p:nvPr>
            <p:ph type="pic" idx="4"/>
          </p:nvPr>
        </p:nvSpPr>
        <p:spPr>
          <a:xfrm>
            <a:off x="5067207" y="3914118"/>
            <a:ext cx="1851807" cy="2189253"/>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0" name="Google Shape;300;p43"/>
          <p:cNvSpPr>
            <a:spLocks noGrp="1"/>
          </p:cNvSpPr>
          <p:nvPr>
            <p:ph type="pic" idx="5"/>
          </p:nvPr>
        </p:nvSpPr>
        <p:spPr>
          <a:xfrm>
            <a:off x="7023274" y="3914118"/>
            <a:ext cx="1839493" cy="2189253"/>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1" name="Google Shape;301;p43"/>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302" name="Google Shape;302;p43"/>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Photo Grid w/ Caption">
  <p:cSld name="3 Photo Grid w/ Caption">
    <p:spTree>
      <p:nvGrpSpPr>
        <p:cNvPr id="1" name="Shape 303"/>
        <p:cNvGrpSpPr/>
        <p:nvPr/>
      </p:nvGrpSpPr>
      <p:grpSpPr>
        <a:xfrm>
          <a:off x="0" y="0"/>
          <a:ext cx="0" cy="0"/>
          <a:chOff x="0" y="0"/>
          <a:chExt cx="0" cy="0"/>
        </a:xfrm>
      </p:grpSpPr>
      <p:sp>
        <p:nvSpPr>
          <p:cNvPr id="304" name="Google Shape;304;p44"/>
          <p:cNvSpPr>
            <a:spLocks noGrp="1"/>
          </p:cNvSpPr>
          <p:nvPr>
            <p:ph type="pic" idx="2"/>
          </p:nvPr>
        </p:nvSpPr>
        <p:spPr>
          <a:xfrm>
            <a:off x="239486" y="1844679"/>
            <a:ext cx="4557485" cy="4116584"/>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5" name="Google Shape;305;p44"/>
          <p:cNvSpPr>
            <a:spLocks noGrp="1"/>
          </p:cNvSpPr>
          <p:nvPr>
            <p:ph type="pic" idx="3"/>
          </p:nvPr>
        </p:nvSpPr>
        <p:spPr>
          <a:xfrm>
            <a:off x="4884057" y="3956507"/>
            <a:ext cx="2220685" cy="2005851"/>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6" name="Google Shape;306;p44"/>
          <p:cNvSpPr>
            <a:spLocks noGrp="1"/>
          </p:cNvSpPr>
          <p:nvPr>
            <p:ph type="pic" idx="4"/>
          </p:nvPr>
        </p:nvSpPr>
        <p:spPr>
          <a:xfrm>
            <a:off x="4884057" y="1844679"/>
            <a:ext cx="2220685" cy="2005851"/>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7" name="Google Shape;307;p44"/>
          <p:cNvSpPr txBox="1">
            <a:spLocks noGrp="1"/>
          </p:cNvSpPr>
          <p:nvPr>
            <p:ph type="body" idx="1"/>
          </p:nvPr>
        </p:nvSpPr>
        <p:spPr>
          <a:xfrm>
            <a:off x="7206343" y="1844681"/>
            <a:ext cx="1720170" cy="329497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08" name="Google Shape;308;p44"/>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309" name="Google Shape;309;p44"/>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6 Photo Grid w/ Caption">
  <p:cSld name="6 Photo Grid w/ Caption">
    <p:spTree>
      <p:nvGrpSpPr>
        <p:cNvPr id="1" name="Shape 310"/>
        <p:cNvGrpSpPr/>
        <p:nvPr/>
      </p:nvGrpSpPr>
      <p:grpSpPr>
        <a:xfrm>
          <a:off x="0" y="0"/>
          <a:ext cx="0" cy="0"/>
          <a:chOff x="0" y="0"/>
          <a:chExt cx="0" cy="0"/>
        </a:xfrm>
      </p:grpSpPr>
      <p:sp>
        <p:nvSpPr>
          <p:cNvPr id="311" name="Google Shape;311;p45"/>
          <p:cNvSpPr>
            <a:spLocks noGrp="1"/>
          </p:cNvSpPr>
          <p:nvPr>
            <p:ph type="pic" idx="2"/>
          </p:nvPr>
        </p:nvSpPr>
        <p:spPr>
          <a:xfrm>
            <a:off x="239486" y="1901542"/>
            <a:ext cx="2075543" cy="1874750"/>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2" name="Google Shape;312;p45"/>
          <p:cNvSpPr txBox="1">
            <a:spLocks noGrp="1"/>
          </p:cNvSpPr>
          <p:nvPr>
            <p:ph type="body" idx="1"/>
          </p:nvPr>
        </p:nvSpPr>
        <p:spPr>
          <a:xfrm>
            <a:off x="6792686" y="1901543"/>
            <a:ext cx="2133827" cy="329497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3" name="Google Shape;313;p45"/>
          <p:cNvSpPr>
            <a:spLocks noGrp="1"/>
          </p:cNvSpPr>
          <p:nvPr>
            <p:ph type="pic" idx="3"/>
          </p:nvPr>
        </p:nvSpPr>
        <p:spPr>
          <a:xfrm>
            <a:off x="239486" y="3897256"/>
            <a:ext cx="2075543" cy="1874750"/>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4" name="Google Shape;314;p45"/>
          <p:cNvSpPr>
            <a:spLocks noGrp="1"/>
          </p:cNvSpPr>
          <p:nvPr>
            <p:ph type="pic" idx="4"/>
          </p:nvPr>
        </p:nvSpPr>
        <p:spPr>
          <a:xfrm>
            <a:off x="2416629" y="1901542"/>
            <a:ext cx="2075543" cy="1874750"/>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5" name="Google Shape;315;p45"/>
          <p:cNvSpPr>
            <a:spLocks noGrp="1"/>
          </p:cNvSpPr>
          <p:nvPr>
            <p:ph type="pic" idx="5"/>
          </p:nvPr>
        </p:nvSpPr>
        <p:spPr>
          <a:xfrm>
            <a:off x="2416629" y="3897256"/>
            <a:ext cx="2075543" cy="1874750"/>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6" name="Google Shape;316;p45"/>
          <p:cNvSpPr>
            <a:spLocks noGrp="1"/>
          </p:cNvSpPr>
          <p:nvPr>
            <p:ph type="pic" idx="6"/>
          </p:nvPr>
        </p:nvSpPr>
        <p:spPr>
          <a:xfrm>
            <a:off x="4593771" y="1901542"/>
            <a:ext cx="2075543" cy="1874750"/>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7" name="Google Shape;317;p45"/>
          <p:cNvSpPr>
            <a:spLocks noGrp="1"/>
          </p:cNvSpPr>
          <p:nvPr>
            <p:ph type="pic" idx="7"/>
          </p:nvPr>
        </p:nvSpPr>
        <p:spPr>
          <a:xfrm>
            <a:off x="4593771" y="3897256"/>
            <a:ext cx="2075543" cy="1874750"/>
          </a:xfrm>
          <a:prstGeom prst="rect">
            <a:avLst/>
          </a:prstGeom>
          <a:noFill/>
          <a:ln>
            <a:noFill/>
          </a:ln>
        </p:spPr>
        <p:txBody>
          <a:bodyPr spcFirstLastPara="1" wrap="square" lIns="91425" tIns="91425" rIns="91425" bIns="91425" anchor="ctr" anchorCtr="0">
            <a:noAutofit/>
          </a:bodyPr>
          <a:lstStyle>
            <a:lvl1pPr marL="0" marR="0" lvl="0" indent="0" algn="ctr" rtl="0">
              <a:spcBef>
                <a:spcPts val="32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1pPr>
            <a:lvl2pPr marL="742950" marR="0" lvl="1" indent="-28575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143000" marR="0" lvl="2" indent="-228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600200" marR="0" lvl="3" indent="-2286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057400" marR="0" lvl="4" indent="-2286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514600" marR="0" lvl="5"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228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8" name="Google Shape;318;p4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319" name="Google Shape;319;p45"/>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ubhead and Chart w/ Caption Left">
  <p:cSld name="Subhead and Chart w/ Caption Left">
    <p:spTree>
      <p:nvGrpSpPr>
        <p:cNvPr id="1" name="Shape 324"/>
        <p:cNvGrpSpPr/>
        <p:nvPr/>
      </p:nvGrpSpPr>
      <p:grpSpPr>
        <a:xfrm>
          <a:off x="0" y="0"/>
          <a:ext cx="0" cy="0"/>
          <a:chOff x="0" y="0"/>
          <a:chExt cx="0" cy="0"/>
        </a:xfrm>
      </p:grpSpPr>
      <p:sp>
        <p:nvSpPr>
          <p:cNvPr id="325" name="Google Shape;325;p47"/>
          <p:cNvSpPr txBox="1">
            <a:spLocks noGrp="1"/>
          </p:cNvSpPr>
          <p:nvPr>
            <p:ph type="body" idx="1"/>
          </p:nvPr>
        </p:nvSpPr>
        <p:spPr>
          <a:xfrm>
            <a:off x="239486" y="2452914"/>
            <a:ext cx="2271486" cy="3191328"/>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6" name="Google Shape;326;p47"/>
          <p:cNvSpPr txBox="1">
            <a:spLocks noGrp="1"/>
          </p:cNvSpPr>
          <p:nvPr>
            <p:ph type="body" idx="2"/>
          </p:nvPr>
        </p:nvSpPr>
        <p:spPr>
          <a:xfrm>
            <a:off x="239939" y="2046288"/>
            <a:ext cx="2263775" cy="276225"/>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320"/>
              </a:spcBef>
              <a:spcAft>
                <a:spcPts val="0"/>
              </a:spcAft>
              <a:buClr>
                <a:schemeClr val="dk1"/>
              </a:buClr>
              <a:buSzPts val="1400"/>
              <a:buFont typeface="Arial"/>
              <a:buNone/>
              <a:defRPr sz="1600" b="1"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7" name="Google Shape;327;p47"/>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328" name="Google Shape;328;p47"/>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9" name="Google Shape;329;p47"/>
          <p:cNvSpPr txBox="1">
            <a:spLocks noGrp="1"/>
          </p:cNvSpPr>
          <p:nvPr>
            <p:ph type="body" idx="3"/>
          </p:nvPr>
        </p:nvSpPr>
        <p:spPr>
          <a:xfrm>
            <a:off x="2652483" y="2046288"/>
            <a:ext cx="6241143" cy="4076700"/>
          </a:xfrm>
          <a:prstGeom prst="rect">
            <a:avLst/>
          </a:prstGeom>
          <a:noFill/>
          <a:ln>
            <a:noFill/>
          </a:ln>
        </p:spPr>
        <p:txBody>
          <a:bodyPr spcFirstLastPara="1" wrap="square" lIns="91425" tIns="91425" rIns="91425" bIns="91425" anchor="t" anchorCtr="0">
            <a:noAutofit/>
          </a:bodyPr>
          <a:lstStyle>
            <a:lvl1pPr marL="457200" marR="0" lvl="0" indent="-228600" algn="ctr"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bbio Center Skyline ">
  <p:cSld name="Babbio Center Skyline ">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2" name="Google Shape;22;p3"/>
          <p:cNvSpPr txBox="1">
            <a:spLocks noGrp="1"/>
          </p:cNvSpPr>
          <p:nvPr>
            <p:ph type="body" idx="1"/>
          </p:nvPr>
        </p:nvSpPr>
        <p:spPr>
          <a:xfrm>
            <a:off x="123825" y="1364341"/>
            <a:ext cx="5776232" cy="201023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14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body" idx="2"/>
          </p:nvPr>
        </p:nvSpPr>
        <p:spPr>
          <a:xfrm>
            <a:off x="115888" y="4898571"/>
            <a:ext cx="5784169" cy="125616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body" idx="3"/>
          </p:nvPr>
        </p:nvSpPr>
        <p:spPr>
          <a:xfrm>
            <a:off x="123825" y="3512457"/>
            <a:ext cx="5776232" cy="120468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80"/>
              </a:spcBef>
              <a:spcAft>
                <a:spcPts val="0"/>
              </a:spcAft>
              <a:buClr>
                <a:schemeClr val="dk1"/>
              </a:buClr>
              <a:buSzPts val="1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25" name="Google Shape;25;p3"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26" name="Google Shape;26;p3"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27" name="Google Shape;27;p3"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28" name="Google Shape;28;p3"/>
          <p:cNvSpPr txBox="1">
            <a:spLocks noGrp="1"/>
          </p:cNvSpPr>
          <p:nvPr>
            <p:ph type="ftr" idx="11"/>
          </p:nvPr>
        </p:nvSpPr>
        <p:spPr>
          <a:xfrm>
            <a:off x="6047030" y="6520372"/>
            <a:ext cx="2938212" cy="201103"/>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head and Chart w/ Caption Right">
  <p:cSld name="Subhead and Chart w/ Caption Right">
    <p:spTree>
      <p:nvGrpSpPr>
        <p:cNvPr id="1" name="Shape 330"/>
        <p:cNvGrpSpPr/>
        <p:nvPr/>
      </p:nvGrpSpPr>
      <p:grpSpPr>
        <a:xfrm>
          <a:off x="0" y="0"/>
          <a:ext cx="0" cy="0"/>
          <a:chOff x="0" y="0"/>
          <a:chExt cx="0" cy="0"/>
        </a:xfrm>
      </p:grpSpPr>
      <p:sp>
        <p:nvSpPr>
          <p:cNvPr id="331" name="Google Shape;331;p48"/>
          <p:cNvSpPr txBox="1">
            <a:spLocks noGrp="1"/>
          </p:cNvSpPr>
          <p:nvPr>
            <p:ph type="body" idx="1"/>
          </p:nvPr>
        </p:nvSpPr>
        <p:spPr>
          <a:xfrm>
            <a:off x="6625772" y="2452914"/>
            <a:ext cx="2271486" cy="3191328"/>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2" name="Google Shape;332;p48"/>
          <p:cNvSpPr txBox="1">
            <a:spLocks noGrp="1"/>
          </p:cNvSpPr>
          <p:nvPr>
            <p:ph type="body" idx="2"/>
          </p:nvPr>
        </p:nvSpPr>
        <p:spPr>
          <a:xfrm>
            <a:off x="6626225" y="2046288"/>
            <a:ext cx="2263775" cy="2762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20"/>
              </a:spcBef>
              <a:spcAft>
                <a:spcPts val="0"/>
              </a:spcAft>
              <a:buClr>
                <a:schemeClr val="dk1"/>
              </a:buClr>
              <a:buSzPts val="1400"/>
              <a:buFont typeface="Arial"/>
              <a:buNone/>
              <a:defRPr sz="1600" b="1"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3" name="Google Shape;333;p48"/>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334" name="Google Shape;334;p48"/>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35" name="Google Shape;335;p48"/>
          <p:cNvSpPr txBox="1">
            <a:spLocks noGrp="1"/>
          </p:cNvSpPr>
          <p:nvPr>
            <p:ph type="body" idx="3"/>
          </p:nvPr>
        </p:nvSpPr>
        <p:spPr>
          <a:xfrm>
            <a:off x="227013" y="1819728"/>
            <a:ext cx="6253615" cy="4076700"/>
          </a:xfrm>
          <a:prstGeom prst="rect">
            <a:avLst/>
          </a:prstGeom>
          <a:noFill/>
          <a:ln>
            <a:noFill/>
          </a:ln>
        </p:spPr>
        <p:txBody>
          <a:bodyPr spcFirstLastPara="1" wrap="square" lIns="91425" tIns="91425" rIns="91425" bIns="91425" anchor="t" anchorCtr="0">
            <a:noAutofit/>
          </a:bodyPr>
          <a:lstStyle>
            <a:lvl1pPr marL="457200" marR="0" lvl="0" indent="-228600" algn="ctr"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gure Only">
  <p:cSld name="Figure Only">
    <p:spTree>
      <p:nvGrpSpPr>
        <p:cNvPr id="1" name="Shape 336"/>
        <p:cNvGrpSpPr/>
        <p:nvPr/>
      </p:nvGrpSpPr>
      <p:grpSpPr>
        <a:xfrm>
          <a:off x="0" y="0"/>
          <a:ext cx="0" cy="0"/>
          <a:chOff x="0" y="0"/>
          <a:chExt cx="0" cy="0"/>
        </a:xfrm>
      </p:grpSpPr>
      <p:sp>
        <p:nvSpPr>
          <p:cNvPr id="337" name="Google Shape;337;p49"/>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338" name="Google Shape;338;p49"/>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39" name="Google Shape;339;p49"/>
          <p:cNvSpPr txBox="1">
            <a:spLocks noGrp="1"/>
          </p:cNvSpPr>
          <p:nvPr>
            <p:ph type="body" idx="1"/>
          </p:nvPr>
        </p:nvSpPr>
        <p:spPr>
          <a:xfrm>
            <a:off x="227013" y="1651000"/>
            <a:ext cx="8481556" cy="4430955"/>
          </a:xfrm>
          <a:prstGeom prst="rect">
            <a:avLst/>
          </a:prstGeom>
          <a:noFill/>
          <a:ln>
            <a:noFill/>
          </a:ln>
        </p:spPr>
        <p:txBody>
          <a:bodyPr spcFirstLastPara="1" wrap="square" lIns="91425" tIns="91425" rIns="91425" bIns="91425" anchor="t" anchorCtr="0">
            <a:noAutofit/>
          </a:bodyPr>
          <a:lstStyle>
            <a:lvl1pPr marL="457200" marR="0" lvl="0" indent="-228600" algn="ctr"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head and Data Comparison w/ Caption Bottom">
  <p:cSld name="Subhead and Data Comparison w/ Caption Bottom">
    <p:spTree>
      <p:nvGrpSpPr>
        <p:cNvPr id="1" name="Shape 340"/>
        <p:cNvGrpSpPr/>
        <p:nvPr/>
      </p:nvGrpSpPr>
      <p:grpSpPr>
        <a:xfrm>
          <a:off x="0" y="0"/>
          <a:ext cx="0" cy="0"/>
          <a:chOff x="0" y="0"/>
          <a:chExt cx="0" cy="0"/>
        </a:xfrm>
      </p:grpSpPr>
      <p:sp>
        <p:nvSpPr>
          <p:cNvPr id="341" name="Google Shape;341;p50"/>
          <p:cNvSpPr txBox="1">
            <a:spLocks noGrp="1"/>
          </p:cNvSpPr>
          <p:nvPr>
            <p:ph type="body" idx="1"/>
          </p:nvPr>
        </p:nvSpPr>
        <p:spPr>
          <a:xfrm>
            <a:off x="246744" y="1620616"/>
            <a:ext cx="4217444" cy="3203322"/>
          </a:xfrm>
          <a:prstGeom prst="rect">
            <a:avLst/>
          </a:prstGeom>
          <a:noFill/>
          <a:ln>
            <a:noFill/>
          </a:ln>
        </p:spPr>
        <p:txBody>
          <a:bodyPr spcFirstLastPara="1" wrap="square" lIns="91425" tIns="91425" rIns="91425" bIns="91425" anchor="t" anchorCtr="0">
            <a:noAutofit/>
          </a:bodyPr>
          <a:lstStyle>
            <a:lvl1pPr marL="457200" marR="0" lvl="0" indent="-228600" algn="ctr"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2" name="Google Shape;342;p50"/>
          <p:cNvSpPr txBox="1">
            <a:spLocks noGrp="1"/>
          </p:cNvSpPr>
          <p:nvPr>
            <p:ph type="body" idx="2"/>
          </p:nvPr>
        </p:nvSpPr>
        <p:spPr>
          <a:xfrm>
            <a:off x="246742" y="5043714"/>
            <a:ext cx="4217445" cy="106913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3" name="Google Shape;343;p50"/>
          <p:cNvSpPr txBox="1">
            <a:spLocks noGrp="1"/>
          </p:cNvSpPr>
          <p:nvPr>
            <p:ph type="body" idx="3"/>
          </p:nvPr>
        </p:nvSpPr>
        <p:spPr>
          <a:xfrm>
            <a:off x="4672705" y="1620616"/>
            <a:ext cx="4217756" cy="3203322"/>
          </a:xfrm>
          <a:prstGeom prst="rect">
            <a:avLst/>
          </a:prstGeom>
          <a:noFill/>
          <a:ln>
            <a:noFill/>
          </a:ln>
        </p:spPr>
        <p:txBody>
          <a:bodyPr spcFirstLastPara="1" wrap="square" lIns="91425" tIns="91425" rIns="91425" bIns="91425" anchor="t" anchorCtr="0">
            <a:noAutofit/>
          </a:bodyPr>
          <a:lstStyle>
            <a:lvl1pPr marL="457200" marR="0" lvl="0" indent="-228600" algn="ctr"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342900" algn="l" rtl="0">
              <a:spcBef>
                <a:spcPts val="36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17500" algn="l" rtl="0">
              <a:spcBef>
                <a:spcPts val="28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4" name="Google Shape;344;p50"/>
          <p:cNvSpPr txBox="1">
            <a:spLocks noGrp="1"/>
          </p:cNvSpPr>
          <p:nvPr>
            <p:ph type="body" idx="4"/>
          </p:nvPr>
        </p:nvSpPr>
        <p:spPr>
          <a:xfrm>
            <a:off x="4673015" y="5043714"/>
            <a:ext cx="4217445" cy="106913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220"/>
              </a:spcBef>
              <a:spcAft>
                <a:spcPts val="0"/>
              </a:spcAft>
              <a:buClr>
                <a:schemeClr val="dk1"/>
              </a:buClr>
              <a:buSzPts val="1400"/>
              <a:buFont typeface="Arial"/>
              <a:buNone/>
              <a:defRPr sz="11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45" name="Google Shape;345;p50"/>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
        <p:nvSpPr>
          <p:cNvPr id="346" name="Google Shape;346;p50"/>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losing Slide">
  <p:cSld name="Closing Slide">
    <p:spTree>
      <p:nvGrpSpPr>
        <p:cNvPr id="1" name="Shape 348"/>
        <p:cNvGrpSpPr/>
        <p:nvPr/>
      </p:nvGrpSpPr>
      <p:grpSpPr>
        <a:xfrm>
          <a:off x="0" y="0"/>
          <a:ext cx="0" cy="0"/>
          <a:chOff x="0" y="0"/>
          <a:chExt cx="0" cy="0"/>
        </a:xfrm>
      </p:grpSpPr>
      <p:pic>
        <p:nvPicPr>
          <p:cNvPr id="349" name="Google Shape;349;p52"/>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50" name="Google Shape;350;p52"/>
          <p:cNvSpPr txBox="1">
            <a:spLocks noGrp="1"/>
          </p:cNvSpPr>
          <p:nvPr>
            <p:ph type="subTitle" idx="1"/>
          </p:nvPr>
        </p:nvSpPr>
        <p:spPr>
          <a:xfrm>
            <a:off x="1371600" y="5240939"/>
            <a:ext cx="6400800" cy="1298388"/>
          </a:xfrm>
          <a:prstGeom prst="rect">
            <a:avLst/>
          </a:prstGeom>
          <a:noFill/>
          <a:ln>
            <a:noFill/>
          </a:ln>
        </p:spPr>
        <p:txBody>
          <a:bodyPr spcFirstLastPara="1" wrap="square" lIns="91425" tIns="91425" rIns="91425" bIns="91425" anchor="ctr" anchorCtr="0">
            <a:noAutofit/>
          </a:bodyPr>
          <a:lstStyle>
            <a:lvl1pPr marL="0" marR="0" lvl="0" indent="0" algn="ctr" rtl="0">
              <a:spcBef>
                <a:spcPts val="400"/>
              </a:spcBef>
              <a:spcAft>
                <a:spcPts val="0"/>
              </a:spcAft>
              <a:buClr>
                <a:srgbClr val="888888"/>
              </a:buClr>
              <a:buSzPts val="1400"/>
              <a:buFont typeface="Arial"/>
              <a:buNone/>
              <a:defRPr sz="2000" b="0" i="0" u="none" strike="noStrike" cap="none">
                <a:solidFill>
                  <a:srgbClr val="888888"/>
                </a:solidFill>
                <a:latin typeface="Century Gothic"/>
                <a:ea typeface="Century Gothic"/>
                <a:cs typeface="Century Gothic"/>
                <a:sym typeface="Century Gothic"/>
              </a:defRPr>
            </a:lvl1pPr>
            <a:lvl2pPr marL="457200" marR="0" lvl="1" indent="0" algn="ctr" rtl="0">
              <a:spcBef>
                <a:spcPts val="560"/>
              </a:spcBef>
              <a:spcAft>
                <a:spcPts val="0"/>
              </a:spcAft>
              <a:buClr>
                <a:srgbClr val="888888"/>
              </a:buClr>
              <a:buSzPts val="14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dwin A Stevens Hall">
  <p:cSld name="Edwin A Stevens Hall">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31" name="Google Shape;31;p4"/>
          <p:cNvSpPr txBox="1">
            <a:spLocks noGrp="1"/>
          </p:cNvSpPr>
          <p:nvPr>
            <p:ph type="body" idx="1"/>
          </p:nvPr>
        </p:nvSpPr>
        <p:spPr>
          <a:xfrm>
            <a:off x="123825" y="1364341"/>
            <a:ext cx="5776232" cy="201023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14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body" idx="2"/>
          </p:nvPr>
        </p:nvSpPr>
        <p:spPr>
          <a:xfrm>
            <a:off x="115888" y="4898571"/>
            <a:ext cx="5784169" cy="125616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4"/>
          <p:cNvSpPr txBox="1">
            <a:spLocks noGrp="1"/>
          </p:cNvSpPr>
          <p:nvPr>
            <p:ph type="body" idx="3"/>
          </p:nvPr>
        </p:nvSpPr>
        <p:spPr>
          <a:xfrm>
            <a:off x="123825" y="3512457"/>
            <a:ext cx="5776232" cy="120468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80"/>
              </a:spcBef>
              <a:spcAft>
                <a:spcPts val="0"/>
              </a:spcAft>
              <a:buClr>
                <a:schemeClr val="dk1"/>
              </a:buClr>
              <a:buSzPts val="1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34" name="Google Shape;34;p4"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35" name="Google Shape;35;p4"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36" name="Google Shape;36;p4"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37" name="Google Shape;37;p4"/>
          <p:cNvSpPr txBox="1">
            <a:spLocks noGrp="1"/>
          </p:cNvSpPr>
          <p:nvPr>
            <p:ph type="ftr" idx="11"/>
          </p:nvPr>
        </p:nvSpPr>
        <p:spPr>
          <a:xfrm>
            <a:off x="6047030" y="6520372"/>
            <a:ext cx="2938212" cy="201103"/>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mpus Aerial 2">
  <p:cSld name="Campus Aerial 2">
    <p:spTree>
      <p:nvGrpSpPr>
        <p:cNvPr id="1"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0" name="Google Shape;40;p5"/>
          <p:cNvSpPr txBox="1">
            <a:spLocks noGrp="1"/>
          </p:cNvSpPr>
          <p:nvPr>
            <p:ph type="body" idx="1"/>
          </p:nvPr>
        </p:nvSpPr>
        <p:spPr>
          <a:xfrm>
            <a:off x="123825" y="1364341"/>
            <a:ext cx="5776232" cy="201023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14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body" idx="2"/>
          </p:nvPr>
        </p:nvSpPr>
        <p:spPr>
          <a:xfrm>
            <a:off x="115888" y="4898571"/>
            <a:ext cx="5784169" cy="125616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body" idx="3"/>
          </p:nvPr>
        </p:nvSpPr>
        <p:spPr>
          <a:xfrm>
            <a:off x="123825" y="3512457"/>
            <a:ext cx="5776232" cy="120468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80"/>
              </a:spcBef>
              <a:spcAft>
                <a:spcPts val="0"/>
              </a:spcAft>
              <a:buClr>
                <a:schemeClr val="dk1"/>
              </a:buClr>
              <a:buSzPts val="1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43" name="Google Shape;43;p5"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44" name="Google Shape;44;p5"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45" name="Google Shape;45;p5"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46" name="Google Shape;46;p5"/>
          <p:cNvSpPr txBox="1">
            <a:spLocks noGrp="1"/>
          </p:cNvSpPr>
          <p:nvPr>
            <p:ph type="ftr" idx="11"/>
          </p:nvPr>
        </p:nvSpPr>
        <p:spPr>
          <a:xfrm>
            <a:off x="6047030" y="6520372"/>
            <a:ext cx="2938212" cy="201103"/>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mpus Aerial 3">
  <p:cSld name="Campus Aerial 3">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9" name="Google Shape;49;p6"/>
          <p:cNvSpPr txBox="1">
            <a:spLocks noGrp="1"/>
          </p:cNvSpPr>
          <p:nvPr>
            <p:ph type="body" idx="1"/>
          </p:nvPr>
        </p:nvSpPr>
        <p:spPr>
          <a:xfrm>
            <a:off x="123825" y="1364341"/>
            <a:ext cx="5776232" cy="201023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14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body" idx="2"/>
          </p:nvPr>
        </p:nvSpPr>
        <p:spPr>
          <a:xfrm>
            <a:off x="115888" y="4898571"/>
            <a:ext cx="5784169" cy="125616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body" idx="3"/>
          </p:nvPr>
        </p:nvSpPr>
        <p:spPr>
          <a:xfrm>
            <a:off x="123825" y="3512457"/>
            <a:ext cx="5776232" cy="120468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80"/>
              </a:spcBef>
              <a:spcAft>
                <a:spcPts val="0"/>
              </a:spcAft>
              <a:buClr>
                <a:schemeClr val="dk1"/>
              </a:buClr>
              <a:buSzPts val="1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52" name="Google Shape;52;p6"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53" name="Google Shape;53;p6"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54" name="Google Shape;54;p6"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55" name="Google Shape;55;p6"/>
          <p:cNvSpPr txBox="1">
            <a:spLocks noGrp="1"/>
          </p:cNvSpPr>
          <p:nvPr>
            <p:ph type="ftr" idx="11"/>
          </p:nvPr>
        </p:nvSpPr>
        <p:spPr>
          <a:xfrm>
            <a:off x="6047030" y="6520372"/>
            <a:ext cx="2938212" cy="201103"/>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mpus Aerial 4">
  <p:cSld name="Campus Aerial 4">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58" name="Google Shape;58;p7"/>
          <p:cNvSpPr txBox="1">
            <a:spLocks noGrp="1"/>
          </p:cNvSpPr>
          <p:nvPr>
            <p:ph type="body" idx="1"/>
          </p:nvPr>
        </p:nvSpPr>
        <p:spPr>
          <a:xfrm>
            <a:off x="123825" y="1364341"/>
            <a:ext cx="5776232" cy="201023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14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body" idx="2"/>
          </p:nvPr>
        </p:nvSpPr>
        <p:spPr>
          <a:xfrm>
            <a:off x="115888" y="4898571"/>
            <a:ext cx="5784169" cy="125616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body" idx="3"/>
          </p:nvPr>
        </p:nvSpPr>
        <p:spPr>
          <a:xfrm>
            <a:off x="123825" y="3512457"/>
            <a:ext cx="5776232" cy="1204686"/>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80"/>
              </a:spcBef>
              <a:spcAft>
                <a:spcPts val="0"/>
              </a:spcAft>
              <a:buClr>
                <a:schemeClr val="dk1"/>
              </a:buClr>
              <a:buSzPts val="1400"/>
              <a:buFont typeface="Arial"/>
              <a:buNone/>
              <a:defRPr sz="24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61" name="Google Shape;61;p7"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62" name="Google Shape;62;p7"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63" name="Google Shape;63;p7"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64" name="Google Shape;64;p7"/>
          <p:cNvSpPr txBox="1">
            <a:spLocks noGrp="1"/>
          </p:cNvSpPr>
          <p:nvPr>
            <p:ph type="ftr" idx="11"/>
          </p:nvPr>
        </p:nvSpPr>
        <p:spPr>
          <a:xfrm>
            <a:off x="6047030" y="6520372"/>
            <a:ext cx="2938212" cy="201103"/>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bstract">
  <p:cSld name="Abstract">
    <p:spTree>
      <p:nvGrpSpPr>
        <p:cNvPr id="1"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a:stretch/>
        </p:blipFill>
        <p:spPr>
          <a:xfrm>
            <a:off x="0" y="0"/>
            <a:ext cx="9144000" cy="6858000"/>
          </a:xfrm>
          <a:prstGeom prst="rect">
            <a:avLst/>
          </a:prstGeom>
          <a:noFill/>
          <a:ln>
            <a:noFill/>
          </a:ln>
        </p:spPr>
      </p:pic>
      <p:pic>
        <p:nvPicPr>
          <p:cNvPr id="67" name="Google Shape;67;p8" descr="/Users/jasonrodriguez/Projects/Power Points/FINAL Template/images/images/CoverSlide_Header_01.png"/>
          <p:cNvPicPr preferRelativeResize="0"/>
          <p:nvPr/>
        </p:nvPicPr>
        <p:blipFill rotWithShape="1">
          <a:blip r:embed="rId3">
            <a:alphaModFix/>
          </a:blip>
          <a:srcRect/>
          <a:stretch/>
        </p:blipFill>
        <p:spPr>
          <a:xfrm>
            <a:off x="0" y="0"/>
            <a:ext cx="9144000" cy="975360"/>
          </a:xfrm>
          <a:prstGeom prst="rect">
            <a:avLst/>
          </a:prstGeom>
          <a:noFill/>
          <a:ln>
            <a:noFill/>
          </a:ln>
        </p:spPr>
      </p:pic>
      <p:pic>
        <p:nvPicPr>
          <p:cNvPr id="68" name="Google Shape;68;p8" descr="CoverSlide_Footer_03.png"/>
          <p:cNvPicPr preferRelativeResize="0"/>
          <p:nvPr/>
        </p:nvPicPr>
        <p:blipFill rotWithShape="1">
          <a:blip r:embed="rId4">
            <a:alphaModFix/>
          </a:blip>
          <a:srcRect/>
          <a:stretch/>
        </p:blipFill>
        <p:spPr>
          <a:xfrm>
            <a:off x="0" y="6272784"/>
            <a:ext cx="9144000" cy="585216"/>
          </a:xfrm>
          <a:prstGeom prst="rect">
            <a:avLst/>
          </a:prstGeom>
          <a:noFill/>
          <a:ln>
            <a:noFill/>
          </a:ln>
        </p:spPr>
      </p:pic>
      <p:sp>
        <p:nvSpPr>
          <p:cNvPr id="69" name="Google Shape;69;p8"/>
          <p:cNvSpPr txBox="1">
            <a:spLocks noGrp="1"/>
          </p:cNvSpPr>
          <p:nvPr>
            <p:ph type="body" idx="1"/>
          </p:nvPr>
        </p:nvSpPr>
        <p:spPr>
          <a:xfrm>
            <a:off x="123825" y="1364340"/>
            <a:ext cx="6284232" cy="2714173"/>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640"/>
              </a:spcBef>
              <a:spcAft>
                <a:spcPts val="0"/>
              </a:spcAft>
              <a:buClr>
                <a:schemeClr val="dk1"/>
              </a:buClr>
              <a:buSzPts val="1400"/>
              <a:buFont typeface="Arial"/>
              <a:buNone/>
              <a:defRPr sz="3200" b="1" i="0" u="none" strike="noStrike" cap="none">
                <a:solidFill>
                  <a:schemeClr val="dk1"/>
                </a:solidFill>
                <a:latin typeface="Century Gothic"/>
                <a:ea typeface="Century Gothic"/>
                <a:cs typeface="Century Gothic"/>
                <a:sym typeface="Century Gothic"/>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8"/>
          <p:cNvSpPr txBox="1">
            <a:spLocks noGrp="1"/>
          </p:cNvSpPr>
          <p:nvPr>
            <p:ph type="body" idx="2"/>
          </p:nvPr>
        </p:nvSpPr>
        <p:spPr>
          <a:xfrm>
            <a:off x="123826" y="4209142"/>
            <a:ext cx="5014232" cy="1908629"/>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440"/>
              </a:spcBef>
              <a:spcAft>
                <a:spcPts val="0"/>
              </a:spcAft>
              <a:buClr>
                <a:schemeClr val="dk1"/>
              </a:buClr>
              <a:buSzPts val="1400"/>
              <a:buFont typeface="Arial"/>
              <a:buNone/>
              <a:defRPr sz="2200" b="0" i="1"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pic>
        <p:nvPicPr>
          <p:cNvPr id="71" name="Google Shape;71;p8" descr="Stevens-Official-PMSColor-R.eps"/>
          <p:cNvPicPr preferRelativeResize="0"/>
          <p:nvPr/>
        </p:nvPicPr>
        <p:blipFill rotWithShape="1">
          <a:blip r:embed="rId5">
            <a:alphaModFix/>
          </a:blip>
          <a:srcRect/>
          <a:stretch/>
        </p:blipFill>
        <p:spPr>
          <a:xfrm>
            <a:off x="235857" y="283029"/>
            <a:ext cx="1934029" cy="828870"/>
          </a:xfrm>
          <a:prstGeom prst="rect">
            <a:avLst/>
          </a:prstGeom>
          <a:noFill/>
          <a:ln>
            <a:noFill/>
          </a:ln>
        </p:spPr>
      </p:pic>
      <p:sp>
        <p:nvSpPr>
          <p:cNvPr id="72" name="Google Shape;72;p8"/>
          <p:cNvSpPr txBox="1">
            <a:spLocks noGrp="1"/>
          </p:cNvSpPr>
          <p:nvPr>
            <p:ph type="body" idx="3"/>
          </p:nvPr>
        </p:nvSpPr>
        <p:spPr>
          <a:xfrm>
            <a:off x="5275943" y="4209143"/>
            <a:ext cx="3708400" cy="1909309"/>
          </a:xfrm>
          <a:prstGeom prst="rect">
            <a:avLst/>
          </a:prstGeom>
          <a:noFill/>
          <a:ln>
            <a:noFill/>
          </a:ln>
        </p:spPr>
        <p:txBody>
          <a:bodyPr spcFirstLastPara="1" wrap="square" lIns="91425" tIns="91425" rIns="91425" bIns="91425" anchor="t" anchorCtr="0">
            <a:noAutofit/>
          </a:bodyPr>
          <a:lstStyle>
            <a:lvl1pPr marL="457200" marR="0" lvl="0" indent="-228600" algn="r" rtl="0">
              <a:spcBef>
                <a:spcPts val="36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1371600" marR="0" lvl="2" indent="-22860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828800" marR="0" lvl="3"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2286000" marR="0" lvl="4" indent="-22860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8"/>
          <p:cNvSpPr txBox="1">
            <a:spLocks noGrp="1"/>
          </p:cNvSpPr>
          <p:nvPr>
            <p:ph type="ftr" idx="11"/>
          </p:nvPr>
        </p:nvSpPr>
        <p:spPr>
          <a:xfrm>
            <a:off x="6047030" y="6520372"/>
            <a:ext cx="2938212" cy="201103"/>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ubhead w/ Bullets">
  <p:cSld name="Subhead w/ Bullets">
    <p:spTree>
      <p:nvGrpSpPr>
        <p:cNvPr id="1" name="Shape 235"/>
        <p:cNvGrpSpPr/>
        <p:nvPr/>
      </p:nvGrpSpPr>
      <p:grpSpPr>
        <a:xfrm>
          <a:off x="0" y="0"/>
          <a:ext cx="0" cy="0"/>
          <a:chOff x="0" y="0"/>
          <a:chExt cx="0" cy="0"/>
        </a:xfrm>
      </p:grpSpPr>
      <p:sp>
        <p:nvSpPr>
          <p:cNvPr id="236" name="Google Shape;236;p30"/>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0" marR="0" lvl="1" indent="0" algn="l" rtl="0">
              <a:spcBef>
                <a:spcPts val="0"/>
              </a:spcBef>
              <a:buNone/>
              <a:defRPr sz="1200" b="0" i="0" u="none" strike="noStrike" cap="none">
                <a:solidFill>
                  <a:schemeClr val="dk1"/>
                </a:solidFill>
                <a:latin typeface="Calibri"/>
                <a:ea typeface="Calibri"/>
                <a:cs typeface="Calibri"/>
                <a:sym typeface="Calibri"/>
              </a:defRPr>
            </a:lvl2pPr>
            <a:lvl3pPr marL="0" marR="0" lvl="2" indent="0" algn="l" rtl="0">
              <a:spcBef>
                <a:spcPts val="0"/>
              </a:spcBef>
              <a:buNone/>
              <a:defRPr sz="1200" b="0" i="0" u="none" strike="noStrike" cap="none">
                <a:solidFill>
                  <a:schemeClr val="dk1"/>
                </a:solidFill>
                <a:latin typeface="Calibri"/>
                <a:ea typeface="Calibri"/>
                <a:cs typeface="Calibri"/>
                <a:sym typeface="Calibri"/>
              </a:defRPr>
            </a:lvl3pPr>
            <a:lvl4pPr marL="0" marR="0" lvl="3" indent="0" algn="l" rtl="0">
              <a:spcBef>
                <a:spcPts val="0"/>
              </a:spcBef>
              <a:buNone/>
              <a:defRPr sz="1200" b="0" i="0" u="none" strike="noStrike" cap="none">
                <a:solidFill>
                  <a:schemeClr val="dk1"/>
                </a:solidFill>
                <a:latin typeface="Calibri"/>
                <a:ea typeface="Calibri"/>
                <a:cs typeface="Calibri"/>
                <a:sym typeface="Calibri"/>
              </a:defRPr>
            </a:lvl4pPr>
            <a:lvl5pPr marL="0" marR="0" lvl="4" indent="0" algn="l" rtl="0">
              <a:spcBef>
                <a:spcPts val="0"/>
              </a:spcBef>
              <a:buNone/>
              <a:defRPr sz="1200" b="0" i="0" u="none" strike="noStrike" cap="none">
                <a:solidFill>
                  <a:schemeClr val="dk1"/>
                </a:solidFill>
                <a:latin typeface="Calibri"/>
                <a:ea typeface="Calibri"/>
                <a:cs typeface="Calibri"/>
                <a:sym typeface="Calibri"/>
              </a:defRPr>
            </a:lvl5pPr>
            <a:lvl6pPr marL="0" marR="0" lvl="5" indent="0" algn="l" rtl="0">
              <a:spcBef>
                <a:spcPts val="0"/>
              </a:spcBef>
              <a:buNone/>
              <a:defRPr sz="1200" b="0" i="0" u="none" strike="noStrike" cap="none">
                <a:solidFill>
                  <a:schemeClr val="dk1"/>
                </a:solidFill>
                <a:latin typeface="Calibri"/>
                <a:ea typeface="Calibri"/>
                <a:cs typeface="Calibri"/>
                <a:sym typeface="Calibri"/>
              </a:defRPr>
            </a:lvl6pPr>
            <a:lvl7pPr marL="0" marR="0" lvl="6" indent="0" algn="l" rtl="0">
              <a:spcBef>
                <a:spcPts val="0"/>
              </a:spcBef>
              <a:buNone/>
              <a:defRPr sz="1200" b="0" i="0" u="none" strike="noStrike" cap="none">
                <a:solidFill>
                  <a:schemeClr val="dk1"/>
                </a:solidFill>
                <a:latin typeface="Calibri"/>
                <a:ea typeface="Calibri"/>
                <a:cs typeface="Calibri"/>
                <a:sym typeface="Calibri"/>
              </a:defRPr>
            </a:lvl7pPr>
            <a:lvl8pPr marL="0" marR="0" lvl="7" indent="0" algn="l" rtl="0">
              <a:spcBef>
                <a:spcPts val="0"/>
              </a:spcBef>
              <a:buNone/>
              <a:defRPr sz="1200" b="0" i="0" u="none" strike="noStrike" cap="none">
                <a:solidFill>
                  <a:schemeClr val="dk1"/>
                </a:solidFill>
                <a:latin typeface="Calibri"/>
                <a:ea typeface="Calibri"/>
                <a:cs typeface="Calibri"/>
                <a:sym typeface="Calibri"/>
              </a:defRPr>
            </a:lvl8pPr>
            <a:lvl9pPr marL="0" marR="0" lvl="8" indent="0" algn="l" rtl="0">
              <a:spcBef>
                <a:spcPts val="0"/>
              </a:spcBef>
              <a:buNone/>
              <a:defRPr sz="12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37" name="Google Shape;237;p30"/>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8" name="Google Shape;238;p30"/>
          <p:cNvSpPr txBox="1">
            <a:spLocks noGrp="1"/>
          </p:cNvSpPr>
          <p:nvPr>
            <p:ph type="body" idx="1"/>
          </p:nvPr>
        </p:nvSpPr>
        <p:spPr>
          <a:xfrm>
            <a:off x="227013" y="1585821"/>
            <a:ext cx="8691562" cy="804862"/>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480"/>
              </a:spcBef>
              <a:spcAft>
                <a:spcPts val="0"/>
              </a:spcAft>
              <a:buClr>
                <a:schemeClr val="dk1"/>
              </a:buClr>
              <a:buSzPts val="1400"/>
              <a:buFont typeface="Arial"/>
              <a:buNone/>
              <a:defRPr sz="2400" b="0" i="0" u="none" strike="noStrike" cap="none">
                <a:solidFill>
                  <a:schemeClr val="dk1"/>
                </a:solidFill>
                <a:latin typeface="Century Gothic"/>
                <a:ea typeface="Century Gothic"/>
                <a:cs typeface="Century Gothic"/>
                <a:sym typeface="Century Gothic"/>
              </a:defRPr>
            </a:lvl1pPr>
            <a:lvl2pPr marL="914400" marR="0" lvl="1" indent="-368300" algn="l" rtl="0">
              <a:spcBef>
                <a:spcPts val="440"/>
              </a:spcBef>
              <a:spcAft>
                <a:spcPts val="0"/>
              </a:spcAft>
              <a:buClr>
                <a:schemeClr val="dk1"/>
              </a:buClr>
              <a:buSzPts val="2200"/>
              <a:buFont typeface="Arial"/>
              <a:buChar char="–"/>
              <a:defRPr sz="22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540"/>
              </a:spcBef>
              <a:spcAft>
                <a:spcPts val="0"/>
              </a:spcAft>
              <a:buClr>
                <a:schemeClr val="dk1"/>
              </a:buClr>
              <a:buSzPts val="1400"/>
              <a:buFont typeface="Arial"/>
              <a:buNone/>
              <a:defRPr sz="27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9" name="Google Shape;239;p30"/>
          <p:cNvSpPr txBox="1">
            <a:spLocks noGrp="1"/>
          </p:cNvSpPr>
          <p:nvPr>
            <p:ph type="body" idx="2"/>
          </p:nvPr>
        </p:nvSpPr>
        <p:spPr>
          <a:xfrm>
            <a:off x="227013" y="2558866"/>
            <a:ext cx="8691562" cy="3535027"/>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1pPr>
            <a:lvl2pPr marL="914400" marR="0" lvl="1" indent="-330200" algn="l" rtl="0">
              <a:spcBef>
                <a:spcPts val="1200"/>
              </a:spcBef>
              <a:spcAft>
                <a:spcPts val="0"/>
              </a:spcAft>
              <a:buClr>
                <a:schemeClr val="dk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spcBef>
                <a:spcPts val="12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spcBef>
                <a:spcPts val="1200"/>
              </a:spcBef>
              <a:spcAft>
                <a:spcPts val="0"/>
              </a:spcAft>
              <a:buClr>
                <a:schemeClr val="dk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292100" algn="l" rtl="0">
              <a:spcBef>
                <a:spcPts val="1200"/>
              </a:spcBef>
              <a:spcAft>
                <a:spcPts val="0"/>
              </a:spcAft>
              <a:buClr>
                <a:schemeClr val="dk1"/>
              </a:buClr>
              <a:buSzPts val="1000"/>
              <a:buFont typeface="Arial"/>
              <a:buChar char="•"/>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with no Subhead">
  <p:cSld name="Title with no Subhead">
    <p:spTree>
      <p:nvGrpSpPr>
        <p:cNvPr id="1" name="Shape 245"/>
        <p:cNvGrpSpPr/>
        <p:nvPr/>
      </p:nvGrpSpPr>
      <p:grpSpPr>
        <a:xfrm>
          <a:off x="0" y="0"/>
          <a:ext cx="0" cy="0"/>
          <a:chOff x="0" y="0"/>
          <a:chExt cx="0" cy="0"/>
        </a:xfrm>
      </p:grpSpPr>
      <p:sp>
        <p:nvSpPr>
          <p:cNvPr id="246" name="Google Shape;246;p32"/>
          <p:cNvSpPr txBox="1">
            <a:spLocks noGrp="1"/>
          </p:cNvSpPr>
          <p:nvPr>
            <p:ph type="body" idx="1"/>
          </p:nvPr>
        </p:nvSpPr>
        <p:spPr>
          <a:xfrm>
            <a:off x="227013" y="1584190"/>
            <a:ext cx="8682404" cy="451181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Clr>
                <a:schemeClr val="dk1"/>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1200"/>
              </a:spcBef>
              <a:spcAft>
                <a:spcPts val="0"/>
              </a:spcAft>
              <a:buClr>
                <a:schemeClr val="dk1"/>
              </a:buClr>
              <a:buSzPts val="1400"/>
              <a:buFont typeface="Arial"/>
              <a:buNone/>
              <a:defRPr sz="1600" b="0" i="0" u="none" strike="noStrike" cap="none">
                <a:solidFill>
                  <a:schemeClr val="dk1"/>
                </a:solidFill>
                <a:latin typeface="Century Gothic"/>
                <a:ea typeface="Century Gothic"/>
                <a:cs typeface="Century Gothic"/>
                <a:sym typeface="Century Gothic"/>
              </a:defRPr>
            </a:lvl2pPr>
            <a:lvl3pPr marL="1371600" marR="0" lvl="2" indent="-228600" algn="l" rtl="0">
              <a:spcBef>
                <a:spcPts val="1200"/>
              </a:spcBef>
              <a:spcAft>
                <a:spcPts val="0"/>
              </a:spcAft>
              <a:buClr>
                <a:schemeClr val="dk1"/>
              </a:buClr>
              <a:buSzPts val="1400"/>
              <a:buFont typeface="Arial"/>
              <a:buNone/>
              <a:defRPr sz="1400" b="0" i="0" u="none" strike="noStrike" cap="none">
                <a:solidFill>
                  <a:schemeClr val="dk1"/>
                </a:solidFill>
                <a:latin typeface="Century Gothic"/>
                <a:ea typeface="Century Gothic"/>
                <a:cs typeface="Century Gothic"/>
                <a:sym typeface="Century Gothic"/>
              </a:defRPr>
            </a:lvl3pPr>
            <a:lvl4pPr marL="1828800" marR="0" lvl="3" indent="-228600" algn="l" rtl="0">
              <a:spcBef>
                <a:spcPts val="1200"/>
              </a:spcBef>
              <a:spcAft>
                <a:spcPts val="0"/>
              </a:spcAft>
              <a:buClr>
                <a:schemeClr val="dk1"/>
              </a:buClr>
              <a:buSzPts val="1400"/>
              <a:buFont typeface="Arial"/>
              <a:buNone/>
              <a:defRPr sz="1200" b="0" i="0" u="none" strike="noStrike" cap="none">
                <a:solidFill>
                  <a:schemeClr val="dk1"/>
                </a:solidFill>
                <a:latin typeface="Century Gothic"/>
                <a:ea typeface="Century Gothic"/>
                <a:cs typeface="Century Gothic"/>
                <a:sym typeface="Century Gothic"/>
              </a:defRPr>
            </a:lvl4pPr>
            <a:lvl5pPr marL="2286000" marR="0" lvl="4" indent="-228600" algn="l" rtl="0">
              <a:spcBef>
                <a:spcPts val="1200"/>
              </a:spcBef>
              <a:spcAft>
                <a:spcPts val="0"/>
              </a:spcAft>
              <a:buClr>
                <a:schemeClr val="dk1"/>
              </a:buClr>
              <a:buSzPts val="1400"/>
              <a:buFont typeface="Arial"/>
              <a:buNone/>
              <a:defRPr sz="10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12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47" name="Google Shape;247;p32"/>
          <p:cNvSpPr txBox="1">
            <a:spLocks noGrp="1"/>
          </p:cNvSpPr>
          <p:nvPr>
            <p:ph type="title"/>
          </p:nvPr>
        </p:nvSpPr>
        <p:spPr>
          <a:xfrm>
            <a:off x="227013" y="274638"/>
            <a:ext cx="7923694" cy="11430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entury Gothic"/>
              <a:buNone/>
              <a:defRPr sz="3400" b="1" i="0" u="none" strike="noStrike" cap="none">
                <a:solidFill>
                  <a:schemeClr val="dk1"/>
                </a:solidFill>
                <a:latin typeface="Century Gothic"/>
                <a:ea typeface="Century Gothic"/>
                <a:cs typeface="Century Gothic"/>
                <a:sym typeface="Century Gothic"/>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48" name="Google Shape;248;p32"/>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0" marR="0" lvl="1" indent="0" algn="l" rtl="0">
              <a:spcBef>
                <a:spcPts val="0"/>
              </a:spcBef>
              <a:buNone/>
              <a:defRPr sz="1200" b="0" i="0" u="none" strike="noStrike" cap="none">
                <a:solidFill>
                  <a:schemeClr val="dk1"/>
                </a:solidFill>
                <a:latin typeface="Calibri"/>
                <a:ea typeface="Calibri"/>
                <a:cs typeface="Calibri"/>
                <a:sym typeface="Calibri"/>
              </a:defRPr>
            </a:lvl2pPr>
            <a:lvl3pPr marL="0" marR="0" lvl="2" indent="0" algn="l" rtl="0">
              <a:spcBef>
                <a:spcPts val="0"/>
              </a:spcBef>
              <a:buNone/>
              <a:defRPr sz="1200" b="0" i="0" u="none" strike="noStrike" cap="none">
                <a:solidFill>
                  <a:schemeClr val="dk1"/>
                </a:solidFill>
                <a:latin typeface="Calibri"/>
                <a:ea typeface="Calibri"/>
                <a:cs typeface="Calibri"/>
                <a:sym typeface="Calibri"/>
              </a:defRPr>
            </a:lvl3pPr>
            <a:lvl4pPr marL="0" marR="0" lvl="3" indent="0" algn="l" rtl="0">
              <a:spcBef>
                <a:spcPts val="0"/>
              </a:spcBef>
              <a:buNone/>
              <a:defRPr sz="1200" b="0" i="0" u="none" strike="noStrike" cap="none">
                <a:solidFill>
                  <a:schemeClr val="dk1"/>
                </a:solidFill>
                <a:latin typeface="Calibri"/>
                <a:ea typeface="Calibri"/>
                <a:cs typeface="Calibri"/>
                <a:sym typeface="Calibri"/>
              </a:defRPr>
            </a:lvl4pPr>
            <a:lvl5pPr marL="0" marR="0" lvl="4" indent="0" algn="l" rtl="0">
              <a:spcBef>
                <a:spcPts val="0"/>
              </a:spcBef>
              <a:buNone/>
              <a:defRPr sz="1200" b="0" i="0" u="none" strike="noStrike" cap="none">
                <a:solidFill>
                  <a:schemeClr val="dk1"/>
                </a:solidFill>
                <a:latin typeface="Calibri"/>
                <a:ea typeface="Calibri"/>
                <a:cs typeface="Calibri"/>
                <a:sym typeface="Calibri"/>
              </a:defRPr>
            </a:lvl5pPr>
            <a:lvl6pPr marL="0" marR="0" lvl="5" indent="0" algn="l" rtl="0">
              <a:spcBef>
                <a:spcPts val="0"/>
              </a:spcBef>
              <a:buNone/>
              <a:defRPr sz="1200" b="0" i="0" u="none" strike="noStrike" cap="none">
                <a:solidFill>
                  <a:schemeClr val="dk1"/>
                </a:solidFill>
                <a:latin typeface="Calibri"/>
                <a:ea typeface="Calibri"/>
                <a:cs typeface="Calibri"/>
                <a:sym typeface="Calibri"/>
              </a:defRPr>
            </a:lvl6pPr>
            <a:lvl7pPr marL="0" marR="0" lvl="6" indent="0" algn="l" rtl="0">
              <a:spcBef>
                <a:spcPts val="0"/>
              </a:spcBef>
              <a:buNone/>
              <a:defRPr sz="1200" b="0" i="0" u="none" strike="noStrike" cap="none">
                <a:solidFill>
                  <a:schemeClr val="dk1"/>
                </a:solidFill>
                <a:latin typeface="Calibri"/>
                <a:ea typeface="Calibri"/>
                <a:cs typeface="Calibri"/>
                <a:sym typeface="Calibri"/>
              </a:defRPr>
            </a:lvl7pPr>
            <a:lvl8pPr marL="0" marR="0" lvl="7" indent="0" algn="l" rtl="0">
              <a:spcBef>
                <a:spcPts val="0"/>
              </a:spcBef>
              <a:buNone/>
              <a:defRPr sz="1200" b="0" i="0" u="none" strike="noStrike" cap="none">
                <a:solidFill>
                  <a:schemeClr val="dk1"/>
                </a:solidFill>
                <a:latin typeface="Calibri"/>
                <a:ea typeface="Calibri"/>
                <a:cs typeface="Calibri"/>
                <a:sym typeface="Calibri"/>
              </a:defRPr>
            </a:lvl8pPr>
            <a:lvl9pPr marL="0" marR="0" lvl="8" indent="0" algn="l" rtl="0">
              <a:spcBef>
                <a:spcPts val="0"/>
              </a:spcBef>
              <a:buNone/>
              <a:defRPr sz="12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3.xml"/><Relationship Id="rId1" Type="http://schemas.openxmlformats.org/officeDocument/2006/relationships/slideLayout" Target="../slideLayouts/slideLayout10.xml"/><Relationship Id="rId4" Type="http://schemas.openxmlformats.org/officeDocument/2006/relationships/image" Target="../media/image12.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5.xml"/><Relationship Id="rId1" Type="http://schemas.openxmlformats.org/officeDocument/2006/relationships/slideLayout" Target="../slideLayouts/slideLayout13.xml"/><Relationship Id="rId4" Type="http://schemas.openxmlformats.org/officeDocument/2006/relationships/image" Target="../media/image12.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6.xml"/><Relationship Id="rId7"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12.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theme" Target="../theme/theme7.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ftr" idx="11"/>
          </p:nvPr>
        </p:nvSpPr>
        <p:spPr>
          <a:xfrm>
            <a:off x="6047030" y="6520372"/>
            <a:ext cx="2938212" cy="201103"/>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1200" b="0" i="0" u="none" strike="noStrike" cap="none">
                <a:solidFill>
                  <a:srgbClr val="888888"/>
                </a:solidFill>
                <a:latin typeface="Century Gothic"/>
                <a:ea typeface="Century Gothic"/>
                <a:cs typeface="Century Gothic"/>
                <a:sym typeface="Century Gothic"/>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pic>
        <p:nvPicPr>
          <p:cNvPr id="232" name="Google Shape;232;p29"/>
          <p:cNvPicPr preferRelativeResize="0"/>
          <p:nvPr/>
        </p:nvPicPr>
        <p:blipFill rotWithShape="1">
          <a:blip r:embed="rId4">
            <a:alphaModFix/>
          </a:blip>
          <a:srcRect/>
          <a:stretch/>
        </p:blipFill>
        <p:spPr>
          <a:xfrm>
            <a:off x="0" y="6272784"/>
            <a:ext cx="9144000" cy="585216"/>
          </a:xfrm>
          <a:prstGeom prst="rect">
            <a:avLst/>
          </a:prstGeom>
          <a:noFill/>
          <a:ln>
            <a:noFill/>
          </a:ln>
        </p:spPr>
      </p:pic>
      <p:pic>
        <p:nvPicPr>
          <p:cNvPr id="233" name="Google Shape;233;p29" descr="/Users/jasonrodriguez/Projects/Power Points/FINAL Template/images/images/PPT_Template_Header.png"/>
          <p:cNvPicPr preferRelativeResize="0"/>
          <p:nvPr/>
        </p:nvPicPr>
        <p:blipFill rotWithShape="1">
          <a:blip r:embed="rId5">
            <a:alphaModFix/>
          </a:blip>
          <a:srcRect/>
          <a:stretch/>
        </p:blipFill>
        <p:spPr>
          <a:xfrm>
            <a:off x="0" y="0"/>
            <a:ext cx="9144000" cy="975360"/>
          </a:xfrm>
          <a:prstGeom prst="rect">
            <a:avLst/>
          </a:prstGeom>
          <a:noFill/>
          <a:ln>
            <a:noFill/>
          </a:ln>
        </p:spPr>
      </p:pic>
      <p:sp>
        <p:nvSpPr>
          <p:cNvPr id="234" name="Google Shape;234;p29"/>
          <p:cNvSpPr txBox="1">
            <a:spLocks noGrp="1"/>
          </p:cNvSpPr>
          <p:nvPr>
            <p:ph type="sldNum" idx="12"/>
          </p:nvPr>
        </p:nvSpPr>
        <p:spPr>
          <a:xfrm>
            <a:off x="8686801" y="6529848"/>
            <a:ext cx="407674" cy="22655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400" b="0" i="0" u="none" strike="noStrike" cap="none">
                <a:solidFill>
                  <a:schemeClr val="dk1"/>
                </a:solidFill>
                <a:latin typeface="Calibri"/>
                <a:ea typeface="Calibri"/>
                <a:cs typeface="Calibri"/>
                <a:sym typeface="Calibri"/>
              </a:defRPr>
            </a:lvl1pPr>
            <a:lvl2pPr marL="0" marR="0" lvl="1" indent="0" algn="l" rtl="0">
              <a:spcBef>
                <a:spcPts val="0"/>
              </a:spcBef>
              <a:buNone/>
              <a:defRPr sz="1400" b="0" i="0" u="none" strike="noStrike" cap="none">
                <a:solidFill>
                  <a:schemeClr val="dk1"/>
                </a:solidFill>
                <a:latin typeface="Calibri"/>
                <a:ea typeface="Calibri"/>
                <a:cs typeface="Calibri"/>
                <a:sym typeface="Calibri"/>
              </a:defRPr>
            </a:lvl2pPr>
            <a:lvl3pPr marL="0" marR="0" lvl="2" indent="0" algn="l" rtl="0">
              <a:spcBef>
                <a:spcPts val="0"/>
              </a:spcBef>
              <a:buNone/>
              <a:defRPr sz="1400" b="0" i="0" u="none" strike="noStrike" cap="none">
                <a:solidFill>
                  <a:schemeClr val="dk1"/>
                </a:solidFill>
                <a:latin typeface="Calibri"/>
                <a:ea typeface="Calibri"/>
                <a:cs typeface="Calibri"/>
                <a:sym typeface="Calibri"/>
              </a:defRPr>
            </a:lvl3pPr>
            <a:lvl4pPr marL="0" marR="0" lvl="3" indent="0" algn="l" rtl="0">
              <a:spcBef>
                <a:spcPts val="0"/>
              </a:spcBef>
              <a:buNone/>
              <a:defRPr sz="1400" b="0" i="0" u="none" strike="noStrike" cap="none">
                <a:solidFill>
                  <a:schemeClr val="dk1"/>
                </a:solidFill>
                <a:latin typeface="Calibri"/>
                <a:ea typeface="Calibri"/>
                <a:cs typeface="Calibri"/>
                <a:sym typeface="Calibri"/>
              </a:defRPr>
            </a:lvl4pPr>
            <a:lvl5pPr marL="0" marR="0" lvl="4" indent="0" algn="l" rtl="0">
              <a:spcBef>
                <a:spcPts val="0"/>
              </a:spcBef>
              <a:buNone/>
              <a:defRPr sz="1400" b="0" i="0" u="none" strike="noStrike" cap="none">
                <a:solidFill>
                  <a:schemeClr val="dk1"/>
                </a:solidFill>
                <a:latin typeface="Calibri"/>
                <a:ea typeface="Calibri"/>
                <a:cs typeface="Calibri"/>
                <a:sym typeface="Calibri"/>
              </a:defRPr>
            </a:lvl5pPr>
            <a:lvl6pPr marL="0" marR="0" lvl="5" indent="0" algn="l" rtl="0">
              <a:spcBef>
                <a:spcPts val="0"/>
              </a:spcBef>
              <a:buNone/>
              <a:defRPr sz="1400" b="0" i="0" u="none" strike="noStrike" cap="none">
                <a:solidFill>
                  <a:schemeClr val="dk1"/>
                </a:solidFill>
                <a:latin typeface="Calibri"/>
                <a:ea typeface="Calibri"/>
                <a:cs typeface="Calibri"/>
                <a:sym typeface="Calibri"/>
              </a:defRPr>
            </a:lvl6pPr>
            <a:lvl7pPr marL="0" marR="0" lvl="6" indent="0" algn="l" rtl="0">
              <a:spcBef>
                <a:spcPts val="0"/>
              </a:spcBef>
              <a:buNone/>
              <a:defRPr sz="1400" b="0" i="0" u="none" strike="noStrike" cap="none">
                <a:solidFill>
                  <a:schemeClr val="dk1"/>
                </a:solidFill>
                <a:latin typeface="Calibri"/>
                <a:ea typeface="Calibri"/>
                <a:cs typeface="Calibri"/>
                <a:sym typeface="Calibri"/>
              </a:defRPr>
            </a:lvl7pPr>
            <a:lvl8pPr marL="0" marR="0" lvl="7" indent="0" algn="l" rtl="0">
              <a:spcBef>
                <a:spcPts val="0"/>
              </a:spcBef>
              <a:buNone/>
              <a:defRPr sz="1400" b="0" i="0" u="none" strike="noStrike" cap="none">
                <a:solidFill>
                  <a:schemeClr val="dk1"/>
                </a:solidFill>
                <a:latin typeface="Calibri"/>
                <a:ea typeface="Calibri"/>
                <a:cs typeface="Calibri"/>
                <a:sym typeface="Calibri"/>
              </a:defRPr>
            </a:lvl8pPr>
            <a:lvl9pPr marL="0" marR="0" lvl="8" indent="0" algn="l" rtl="0">
              <a:spcBef>
                <a:spcPts val="0"/>
              </a:spcBef>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3">
            <a:alphaModFix/>
          </a:blip>
          <a:srcRect/>
          <a:stretch/>
        </p:blipFill>
        <p:spPr>
          <a:xfrm>
            <a:off x="0" y="6272784"/>
            <a:ext cx="9144000" cy="585216"/>
          </a:xfrm>
          <a:prstGeom prst="rect">
            <a:avLst/>
          </a:prstGeom>
          <a:noFill/>
          <a:ln>
            <a:noFill/>
          </a:ln>
        </p:spPr>
      </p:pic>
      <p:pic>
        <p:nvPicPr>
          <p:cNvPr id="251" name="Google Shape;251;p33" descr="/Users/jasonrodriguez/Projects/Power Points/FINAL Template/images/images/PPT_Template_Header.png"/>
          <p:cNvPicPr preferRelativeResize="0"/>
          <p:nvPr/>
        </p:nvPicPr>
        <p:blipFill rotWithShape="1">
          <a:blip r:embed="rId4">
            <a:alphaModFix/>
          </a:blip>
          <a:srcRect/>
          <a:stretch/>
        </p:blipFill>
        <p:spPr>
          <a:xfrm>
            <a:off x="0" y="0"/>
            <a:ext cx="9144000" cy="975360"/>
          </a:xfrm>
          <a:prstGeom prst="rect">
            <a:avLst/>
          </a:prstGeom>
          <a:noFill/>
          <a:ln>
            <a:noFill/>
          </a:ln>
        </p:spPr>
      </p:pic>
      <p:sp>
        <p:nvSpPr>
          <p:cNvPr id="252" name="Google Shape;252;p33"/>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sp>
        <p:nvSpPr>
          <p:cNvPr id="256" name="Google Shape;256;p3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pic>
        <p:nvPicPr>
          <p:cNvPr id="267" name="Google Shape;267;p38"/>
          <p:cNvPicPr preferRelativeResize="0"/>
          <p:nvPr/>
        </p:nvPicPr>
        <p:blipFill rotWithShape="1">
          <a:blip r:embed="rId3">
            <a:alphaModFix/>
          </a:blip>
          <a:srcRect/>
          <a:stretch/>
        </p:blipFill>
        <p:spPr>
          <a:xfrm>
            <a:off x="0" y="6272784"/>
            <a:ext cx="9144000" cy="585216"/>
          </a:xfrm>
          <a:prstGeom prst="rect">
            <a:avLst/>
          </a:prstGeom>
          <a:noFill/>
          <a:ln>
            <a:noFill/>
          </a:ln>
        </p:spPr>
      </p:pic>
      <p:pic>
        <p:nvPicPr>
          <p:cNvPr id="268" name="Google Shape;268;p38" descr="/Users/jasonrodriguez/Projects/Power Points/FINAL Template/images/images/PPT_Template_Header.png"/>
          <p:cNvPicPr preferRelativeResize="0"/>
          <p:nvPr/>
        </p:nvPicPr>
        <p:blipFill rotWithShape="1">
          <a:blip r:embed="rId4">
            <a:alphaModFix/>
          </a:blip>
          <a:srcRect/>
          <a:stretch/>
        </p:blipFill>
        <p:spPr>
          <a:xfrm>
            <a:off x="0" y="0"/>
            <a:ext cx="9144000" cy="975360"/>
          </a:xfrm>
          <a:prstGeom prst="rect">
            <a:avLst/>
          </a:prstGeom>
          <a:noFill/>
          <a:ln>
            <a:noFill/>
          </a:ln>
        </p:spPr>
      </p:pic>
      <p:sp>
        <p:nvSpPr>
          <p:cNvPr id="269" name="Google Shape;269;p38"/>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pic>
        <p:nvPicPr>
          <p:cNvPr id="278" name="Google Shape;278;p40"/>
          <p:cNvPicPr preferRelativeResize="0"/>
          <p:nvPr/>
        </p:nvPicPr>
        <p:blipFill rotWithShape="1">
          <a:blip r:embed="rId7">
            <a:alphaModFix/>
          </a:blip>
          <a:srcRect/>
          <a:stretch/>
        </p:blipFill>
        <p:spPr>
          <a:xfrm>
            <a:off x="0" y="6272784"/>
            <a:ext cx="9144000" cy="585216"/>
          </a:xfrm>
          <a:prstGeom prst="rect">
            <a:avLst/>
          </a:prstGeom>
          <a:noFill/>
          <a:ln>
            <a:noFill/>
          </a:ln>
        </p:spPr>
      </p:pic>
      <p:pic>
        <p:nvPicPr>
          <p:cNvPr id="279" name="Google Shape;279;p40" descr="/Users/jasonrodriguez/Projects/Power Points/FINAL Template/images/images/PPT_Template_Header.png"/>
          <p:cNvPicPr preferRelativeResize="0"/>
          <p:nvPr/>
        </p:nvPicPr>
        <p:blipFill rotWithShape="1">
          <a:blip r:embed="rId8">
            <a:alphaModFix/>
          </a:blip>
          <a:srcRect/>
          <a:stretch/>
        </p:blipFill>
        <p:spPr>
          <a:xfrm>
            <a:off x="0" y="0"/>
            <a:ext cx="9144000" cy="975360"/>
          </a:xfrm>
          <a:prstGeom prst="rect">
            <a:avLst/>
          </a:prstGeom>
          <a:noFill/>
          <a:ln>
            <a:noFill/>
          </a:ln>
        </p:spPr>
      </p:pic>
      <p:sp>
        <p:nvSpPr>
          <p:cNvPr id="280" name="Google Shape;280;p40"/>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0"/>
        <p:cNvGrpSpPr/>
        <p:nvPr/>
      </p:nvGrpSpPr>
      <p:grpSpPr>
        <a:xfrm>
          <a:off x="0" y="0"/>
          <a:ext cx="0" cy="0"/>
          <a:chOff x="0" y="0"/>
          <a:chExt cx="0" cy="0"/>
        </a:xfrm>
      </p:grpSpPr>
      <p:pic>
        <p:nvPicPr>
          <p:cNvPr id="321" name="Google Shape;321;p46"/>
          <p:cNvPicPr preferRelativeResize="0"/>
          <p:nvPr/>
        </p:nvPicPr>
        <p:blipFill rotWithShape="1">
          <a:blip r:embed="rId6">
            <a:alphaModFix/>
          </a:blip>
          <a:srcRect/>
          <a:stretch/>
        </p:blipFill>
        <p:spPr>
          <a:xfrm>
            <a:off x="0" y="6272784"/>
            <a:ext cx="9144000" cy="585216"/>
          </a:xfrm>
          <a:prstGeom prst="rect">
            <a:avLst/>
          </a:prstGeom>
          <a:noFill/>
          <a:ln>
            <a:noFill/>
          </a:ln>
        </p:spPr>
      </p:pic>
      <p:pic>
        <p:nvPicPr>
          <p:cNvPr id="322" name="Google Shape;322;p46" descr="/Users/jasonrodriguez/Projects/Power Points/FINAL Template/images/images/PPT_Template_Header.png"/>
          <p:cNvPicPr preferRelativeResize="0"/>
          <p:nvPr/>
        </p:nvPicPr>
        <p:blipFill rotWithShape="1">
          <a:blip r:embed="rId7">
            <a:alphaModFix/>
          </a:blip>
          <a:srcRect/>
          <a:stretch/>
        </p:blipFill>
        <p:spPr>
          <a:xfrm>
            <a:off x="0" y="0"/>
            <a:ext cx="9144000" cy="975360"/>
          </a:xfrm>
          <a:prstGeom prst="rect">
            <a:avLst/>
          </a:prstGeom>
          <a:noFill/>
          <a:ln>
            <a:noFill/>
          </a:ln>
        </p:spPr>
      </p:pic>
      <p:sp>
        <p:nvSpPr>
          <p:cNvPr id="323" name="Google Shape;323;p46"/>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888888"/>
                </a:solidFill>
                <a:latin typeface="Century Gothic"/>
                <a:ea typeface="Century Gothic"/>
                <a:cs typeface="Century Gothic"/>
                <a:sym typeface="Century Gothic"/>
              </a:defRPr>
            </a:lvl1pPr>
            <a:lvl2pPr marL="0" marR="0" lvl="1" indent="0" algn="l" rtl="0">
              <a:spcBef>
                <a:spcPts val="0"/>
              </a:spcBef>
              <a:buNone/>
              <a:defRPr sz="1000" b="0" i="0" u="none" strike="noStrike" cap="none">
                <a:solidFill>
                  <a:srgbClr val="888888"/>
                </a:solidFill>
                <a:latin typeface="Century Gothic"/>
                <a:ea typeface="Century Gothic"/>
                <a:cs typeface="Century Gothic"/>
                <a:sym typeface="Century Gothic"/>
              </a:defRPr>
            </a:lvl2pPr>
            <a:lvl3pPr marL="0" marR="0" lvl="2" indent="0" algn="l" rtl="0">
              <a:spcBef>
                <a:spcPts val="0"/>
              </a:spcBef>
              <a:buNone/>
              <a:defRPr sz="1000" b="0" i="0" u="none" strike="noStrike" cap="none">
                <a:solidFill>
                  <a:srgbClr val="888888"/>
                </a:solidFill>
                <a:latin typeface="Century Gothic"/>
                <a:ea typeface="Century Gothic"/>
                <a:cs typeface="Century Gothic"/>
                <a:sym typeface="Century Gothic"/>
              </a:defRPr>
            </a:lvl3pPr>
            <a:lvl4pPr marL="0" marR="0" lvl="3" indent="0" algn="l" rtl="0">
              <a:spcBef>
                <a:spcPts val="0"/>
              </a:spcBef>
              <a:buNone/>
              <a:defRPr sz="1000" b="0" i="0" u="none" strike="noStrike" cap="none">
                <a:solidFill>
                  <a:srgbClr val="888888"/>
                </a:solidFill>
                <a:latin typeface="Century Gothic"/>
                <a:ea typeface="Century Gothic"/>
                <a:cs typeface="Century Gothic"/>
                <a:sym typeface="Century Gothic"/>
              </a:defRPr>
            </a:lvl4pPr>
            <a:lvl5pPr marL="0" marR="0" lvl="4" indent="0" algn="l" rtl="0">
              <a:spcBef>
                <a:spcPts val="0"/>
              </a:spcBef>
              <a:buNone/>
              <a:defRPr sz="1000" b="0" i="0" u="none" strike="noStrike" cap="none">
                <a:solidFill>
                  <a:srgbClr val="888888"/>
                </a:solidFill>
                <a:latin typeface="Century Gothic"/>
                <a:ea typeface="Century Gothic"/>
                <a:cs typeface="Century Gothic"/>
                <a:sym typeface="Century Gothic"/>
              </a:defRPr>
            </a:lvl5pPr>
            <a:lvl6pPr marL="0" marR="0" lvl="5" indent="0" algn="l" rtl="0">
              <a:spcBef>
                <a:spcPts val="0"/>
              </a:spcBef>
              <a:buNone/>
              <a:defRPr sz="1000" b="0" i="0" u="none" strike="noStrike" cap="none">
                <a:solidFill>
                  <a:srgbClr val="888888"/>
                </a:solidFill>
                <a:latin typeface="Century Gothic"/>
                <a:ea typeface="Century Gothic"/>
                <a:cs typeface="Century Gothic"/>
                <a:sym typeface="Century Gothic"/>
              </a:defRPr>
            </a:lvl6pPr>
            <a:lvl7pPr marL="0" marR="0" lvl="6" indent="0" algn="l" rtl="0">
              <a:spcBef>
                <a:spcPts val="0"/>
              </a:spcBef>
              <a:buNone/>
              <a:defRPr sz="1000" b="0" i="0" u="none" strike="noStrike" cap="none">
                <a:solidFill>
                  <a:srgbClr val="888888"/>
                </a:solidFill>
                <a:latin typeface="Century Gothic"/>
                <a:ea typeface="Century Gothic"/>
                <a:cs typeface="Century Gothic"/>
                <a:sym typeface="Century Gothic"/>
              </a:defRPr>
            </a:lvl7pPr>
            <a:lvl8pPr marL="0" marR="0" lvl="7" indent="0" algn="l" rtl="0">
              <a:spcBef>
                <a:spcPts val="0"/>
              </a:spcBef>
              <a:buNone/>
              <a:defRPr sz="1000" b="0" i="0" u="none" strike="noStrike" cap="none">
                <a:solidFill>
                  <a:srgbClr val="888888"/>
                </a:solidFill>
                <a:latin typeface="Century Gothic"/>
                <a:ea typeface="Century Gothic"/>
                <a:cs typeface="Century Gothic"/>
                <a:sym typeface="Century Gothic"/>
              </a:defRPr>
            </a:lvl8pPr>
            <a:lvl9pPr marL="0" marR="0" lvl="8" indent="0" algn="l" rtl="0">
              <a:spcBef>
                <a:spcPts val="0"/>
              </a:spcBef>
              <a:buNone/>
              <a:defRPr sz="1000" b="0" i="0" u="none" strike="noStrike" cap="none">
                <a:solidFill>
                  <a:srgbClr val="888888"/>
                </a:solidFill>
                <a:latin typeface="Century Gothic"/>
                <a:ea typeface="Century Gothic"/>
                <a:cs typeface="Century Gothic"/>
                <a:sym typeface="Century Gothic"/>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0"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3"/>
          <p:cNvSpPr txBox="1">
            <a:spLocks noGrp="1"/>
          </p:cNvSpPr>
          <p:nvPr>
            <p:ph type="body" idx="1"/>
          </p:nvPr>
        </p:nvSpPr>
        <p:spPr>
          <a:xfrm>
            <a:off x="123825" y="1364341"/>
            <a:ext cx="8846004" cy="12561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3200" b="1" i="0" u="none" strike="noStrike" cap="none" dirty="0">
                <a:solidFill>
                  <a:schemeClr val="dk1"/>
                </a:solidFill>
                <a:latin typeface="Century Gothic"/>
                <a:ea typeface="Century Gothic"/>
                <a:cs typeface="Century Gothic"/>
                <a:sym typeface="Century Gothic"/>
              </a:rPr>
              <a:t>Statistical analysis of phones from the USA and Asian countries</a:t>
            </a:r>
          </a:p>
          <a:p>
            <a:pPr marL="0" marR="0" lvl="0" indent="0" algn="l" rtl="0">
              <a:spcBef>
                <a:spcPts val="0"/>
              </a:spcBef>
              <a:spcAft>
                <a:spcPts val="0"/>
              </a:spcAft>
              <a:buClr>
                <a:schemeClr val="dk1"/>
              </a:buClr>
              <a:buFont typeface="Arial"/>
              <a:buNone/>
            </a:pPr>
            <a:endParaRPr sz="3200" b="1" i="0" u="none" strike="noStrike" cap="none" dirty="0">
              <a:solidFill>
                <a:schemeClr val="dk1"/>
              </a:solidFill>
              <a:latin typeface="Century Gothic"/>
              <a:ea typeface="Century Gothic"/>
              <a:cs typeface="Century Gothic"/>
              <a:sym typeface="Century Gothic"/>
            </a:endParaRPr>
          </a:p>
        </p:txBody>
      </p:sp>
      <p:sp>
        <p:nvSpPr>
          <p:cNvPr id="356" name="Google Shape;356;p53"/>
          <p:cNvSpPr txBox="1">
            <a:spLocks noGrp="1"/>
          </p:cNvSpPr>
          <p:nvPr>
            <p:ph type="body" idx="2"/>
          </p:nvPr>
        </p:nvSpPr>
        <p:spPr>
          <a:xfrm>
            <a:off x="123825" y="3877922"/>
            <a:ext cx="5793014" cy="16157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sz="2000" b="1" i="1" u="none" strike="noStrike" cap="none" dirty="0">
                <a:solidFill>
                  <a:schemeClr val="dk1"/>
                </a:solidFill>
                <a:latin typeface="Times New Roman" panose="02020603050405020304" pitchFamily="18" charset="0"/>
                <a:cs typeface="Times New Roman" panose="02020603050405020304" pitchFamily="18" charset="0"/>
                <a:sym typeface="Century Gothic"/>
              </a:rPr>
              <a:t>Akhil </a:t>
            </a:r>
            <a:r>
              <a:rPr lang="en-US" sz="2000" b="1" i="1" u="none" strike="noStrike" cap="none" dirty="0" err="1">
                <a:solidFill>
                  <a:schemeClr val="dk1"/>
                </a:solidFill>
                <a:latin typeface="Times New Roman" panose="02020603050405020304" pitchFamily="18" charset="0"/>
                <a:cs typeface="Times New Roman" panose="02020603050405020304" pitchFamily="18" charset="0"/>
                <a:sym typeface="Century Gothic"/>
              </a:rPr>
              <a:t>Meda</a:t>
            </a:r>
            <a:r>
              <a:rPr lang="en-US" sz="2000" b="1" i="1" u="none" strike="noStrike" cap="none" dirty="0">
                <a:solidFill>
                  <a:schemeClr val="dk1"/>
                </a:solidFill>
                <a:latin typeface="Times New Roman" panose="02020603050405020304" pitchFamily="18" charset="0"/>
                <a:cs typeface="Times New Roman" panose="02020603050405020304" pitchFamily="18" charset="0"/>
                <a:sym typeface="Century Gothic"/>
              </a:rPr>
              <a:t> Vasudeva Murthy </a:t>
            </a:r>
            <a:br>
              <a:rPr lang="en-US" sz="2000" b="1" i="1" u="none" strike="noStrike" cap="none" dirty="0">
                <a:solidFill>
                  <a:schemeClr val="dk1"/>
                </a:solidFill>
                <a:latin typeface="Times New Roman" panose="02020603050405020304" pitchFamily="18" charset="0"/>
                <a:cs typeface="Times New Roman" panose="02020603050405020304" pitchFamily="18" charset="0"/>
                <a:sym typeface="Century Gothic"/>
              </a:rPr>
            </a:br>
            <a:r>
              <a:rPr lang="en-US" sz="2000" b="1" i="1" u="none" strike="noStrike" cap="none" dirty="0">
                <a:solidFill>
                  <a:schemeClr val="dk1"/>
                </a:solidFill>
                <a:latin typeface="Times New Roman" panose="02020603050405020304" pitchFamily="18" charset="0"/>
                <a:cs typeface="Times New Roman" panose="02020603050405020304" pitchFamily="18" charset="0"/>
                <a:sym typeface="Century Gothic"/>
              </a:rPr>
              <a:t>Daizy Balar</a:t>
            </a:r>
          </a:p>
          <a:p>
            <a:pPr marL="0" marR="0" lvl="0" indent="0" algn="l" rtl="0">
              <a:spcBef>
                <a:spcPts val="0"/>
              </a:spcBef>
              <a:spcAft>
                <a:spcPts val="0"/>
              </a:spcAft>
              <a:buClr>
                <a:schemeClr val="dk1"/>
              </a:buClr>
              <a:buFont typeface="Arial"/>
              <a:buNone/>
            </a:pPr>
            <a:r>
              <a:rPr lang="en-US" sz="2000" b="1" i="1" dirty="0">
                <a:latin typeface="Times New Roman" panose="02020603050405020304" pitchFamily="18" charset="0"/>
                <a:cs typeface="Times New Roman" panose="02020603050405020304" pitchFamily="18" charset="0"/>
              </a:rPr>
              <a:t>Mugdha Kamat</a:t>
            </a:r>
          </a:p>
          <a:p>
            <a:pPr marL="0" marR="0" lvl="0" indent="0" algn="l" rtl="0">
              <a:spcBef>
                <a:spcPts val="0"/>
              </a:spcBef>
              <a:spcAft>
                <a:spcPts val="0"/>
              </a:spcAft>
              <a:buClr>
                <a:schemeClr val="dk1"/>
              </a:buClr>
              <a:buFont typeface="Arial"/>
              <a:buNone/>
            </a:pPr>
            <a:r>
              <a:rPr lang="en-US" sz="2000" b="1" i="1" u="none" strike="noStrike" cap="none" dirty="0">
                <a:solidFill>
                  <a:schemeClr val="dk1"/>
                </a:solidFill>
                <a:latin typeface="Times New Roman" panose="02020603050405020304" pitchFamily="18" charset="0"/>
                <a:cs typeface="Times New Roman" panose="02020603050405020304" pitchFamily="18" charset="0"/>
                <a:sym typeface="Century Gothic"/>
              </a:rPr>
              <a:t>Nischith </a:t>
            </a:r>
            <a:r>
              <a:rPr lang="en-US" sz="2000" b="1" i="1" u="none" strike="noStrike" cap="none" dirty="0" err="1">
                <a:solidFill>
                  <a:schemeClr val="dk1"/>
                </a:solidFill>
                <a:latin typeface="Times New Roman" panose="02020603050405020304" pitchFamily="18" charset="0"/>
                <a:cs typeface="Times New Roman" panose="02020603050405020304" pitchFamily="18" charset="0"/>
                <a:sym typeface="Century Gothic"/>
              </a:rPr>
              <a:t>Muddegowda</a:t>
            </a:r>
            <a:r>
              <a:rPr lang="en-US" sz="2000" b="1" i="1" u="none" strike="noStrike" cap="none" dirty="0">
                <a:solidFill>
                  <a:schemeClr val="dk1"/>
                </a:solidFill>
                <a:latin typeface="Times New Roman" panose="02020603050405020304" pitchFamily="18" charset="0"/>
                <a:cs typeface="Times New Roman" panose="02020603050405020304" pitchFamily="18" charset="0"/>
                <a:sym typeface="Century Gothic"/>
              </a:rPr>
              <a:t> </a:t>
            </a:r>
          </a:p>
        </p:txBody>
      </p:sp>
      <p:sp>
        <p:nvSpPr>
          <p:cNvPr id="357" name="Google Shape;357;p53"/>
          <p:cNvSpPr txBox="1">
            <a:spLocks noGrp="1"/>
          </p:cNvSpPr>
          <p:nvPr>
            <p:ph type="body" idx="3"/>
          </p:nvPr>
        </p:nvSpPr>
        <p:spPr>
          <a:xfrm>
            <a:off x="115888" y="3251200"/>
            <a:ext cx="5634718" cy="6241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Arial"/>
              <a:buNone/>
            </a:pPr>
            <a:r>
              <a:rPr lang="en-US" dirty="0"/>
              <a:t>Team 1</a:t>
            </a:r>
          </a:p>
          <a:p>
            <a:pPr marL="0" marR="0" lvl="0" indent="0" algn="l" rtl="0">
              <a:spcBef>
                <a:spcPts val="0"/>
              </a:spcBef>
              <a:spcAft>
                <a:spcPts val="0"/>
              </a:spcAft>
              <a:buClr>
                <a:schemeClr val="dk1"/>
              </a:buClr>
              <a:buFont typeface="Arial"/>
              <a:buNone/>
            </a:pPr>
            <a:r>
              <a:rPr lang="en-US" dirty="0"/>
              <a:t> </a:t>
            </a:r>
            <a:endParaRPr sz="2400" b="0" i="1" u="none" strike="noStrike" cap="none" dirty="0">
              <a:solidFill>
                <a:schemeClr val="dk1"/>
              </a:solidFill>
              <a:latin typeface="Century Gothic"/>
              <a:ea typeface="Century Gothic"/>
              <a:cs typeface="Century Gothic"/>
              <a:sym typeface="Century Gothic"/>
            </a:endParaRPr>
          </a:p>
        </p:txBody>
      </p:sp>
      <p:sp>
        <p:nvSpPr>
          <p:cNvPr id="2" name="TextBox 1">
            <a:extLst>
              <a:ext uri="{FF2B5EF4-FFF2-40B4-BE49-F238E27FC236}">
                <a16:creationId xmlns:a16="http://schemas.microsoft.com/office/drawing/2014/main" id="{4C734709-CB14-45FE-8AA9-57D1DDEA9A0A}"/>
              </a:ext>
            </a:extLst>
          </p:cNvPr>
          <p:cNvSpPr txBox="1"/>
          <p:nvPr/>
        </p:nvSpPr>
        <p:spPr>
          <a:xfrm>
            <a:off x="115888" y="2620508"/>
            <a:ext cx="1923060" cy="523220"/>
          </a:xfrm>
          <a:prstGeom prst="rect">
            <a:avLst/>
          </a:prstGeom>
          <a:noFill/>
        </p:spPr>
        <p:txBody>
          <a:bodyPr wrap="square" rtlCol="0">
            <a:spAutoFit/>
          </a:bodyPr>
          <a:lstStyle/>
          <a:p>
            <a:r>
              <a:rPr lang="en-US" sz="2800" b="1" i="1" dirty="0">
                <a:solidFill>
                  <a:srgbClr val="002060"/>
                </a:solidFill>
                <a:latin typeface="Times New Roman" panose="02020603050405020304" pitchFamily="18" charset="0"/>
                <a:cs typeface="Times New Roman" panose="02020603050405020304" pitchFamily="18" charset="0"/>
              </a:rPr>
              <a:t>BIA - 500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212CEE-A318-404D-AD6E-8E9A076412A5}"/>
              </a:ext>
            </a:extLst>
          </p:cNvPr>
          <p:cNvSpPr>
            <a:spLocks noGrp="1"/>
          </p:cNvSpPr>
          <p:nvPr>
            <p:ph type="body" idx="1"/>
          </p:nvPr>
        </p:nvSpPr>
        <p:spPr>
          <a:xfrm>
            <a:off x="227013" y="1037925"/>
            <a:ext cx="8584478" cy="1539021"/>
          </a:xfrm>
        </p:spPr>
        <p:txBody>
          <a:bodyPr/>
          <a:lstStyle/>
          <a:p>
            <a:pPr marL="285750" marR="0" lvl="0" indent="-171450" algn="just" rtl="0">
              <a:spcBef>
                <a:spcPts val="0"/>
              </a:spcBef>
              <a:spcAft>
                <a:spcPts val="0"/>
              </a:spcAft>
              <a:buClr>
                <a:schemeClr val="dk1"/>
              </a:buClr>
              <a:buSzPts val="1800"/>
              <a:buFont typeface="Arial"/>
              <a:buNone/>
            </a:pPr>
            <a:r>
              <a:rPr lang="en-US" sz="1800" b="1" i="0" u="none" strike="noStrike" cap="none" dirty="0">
                <a:solidFill>
                  <a:srgbClr val="00B050"/>
                </a:solidFill>
                <a:latin typeface="+mj-lt"/>
                <a:ea typeface="Century Gothic"/>
                <a:cs typeface="Century Gothic"/>
                <a:sym typeface="Century Gothic"/>
              </a:rPr>
              <a:t>H0: USA mobiles perform worse than or equal to Asian phones in Battery, Display and processor speed	</a:t>
            </a:r>
          </a:p>
          <a:p>
            <a:pPr marL="285750" marR="0" lvl="0" indent="-171450" algn="just" rtl="0">
              <a:spcBef>
                <a:spcPts val="0"/>
              </a:spcBef>
              <a:spcAft>
                <a:spcPts val="0"/>
              </a:spcAft>
              <a:buClr>
                <a:schemeClr val="dk1"/>
              </a:buClr>
              <a:buSzPts val="1800"/>
              <a:buFont typeface="Arial"/>
              <a:buNone/>
            </a:pPr>
            <a:endParaRPr lang="en-US" sz="1800" b="1" i="0" u="none" strike="noStrike" cap="none" dirty="0">
              <a:solidFill>
                <a:srgbClr val="00B050"/>
              </a:solidFill>
              <a:latin typeface="+mj-lt"/>
              <a:ea typeface="Century Gothic"/>
              <a:cs typeface="Century Gothic"/>
              <a:sym typeface="Century Gothic"/>
            </a:endParaRPr>
          </a:p>
          <a:p>
            <a:pPr marL="285750" marR="0" lvl="0" indent="-171450" algn="just" rtl="0">
              <a:spcBef>
                <a:spcPts val="0"/>
              </a:spcBef>
              <a:spcAft>
                <a:spcPts val="0"/>
              </a:spcAft>
              <a:buClr>
                <a:schemeClr val="dk1"/>
              </a:buClr>
              <a:buSzPts val="1800"/>
              <a:buFont typeface="Arial"/>
              <a:buNone/>
            </a:pPr>
            <a:r>
              <a:rPr lang="en-US" sz="1800" b="1" i="0" u="none" strike="noStrike" cap="none" dirty="0">
                <a:solidFill>
                  <a:schemeClr val="dk1"/>
                </a:solidFill>
                <a:latin typeface="+mj-lt"/>
                <a:ea typeface="Century Gothic"/>
                <a:cs typeface="Century Gothic"/>
                <a:sym typeface="Century Gothic"/>
              </a:rPr>
              <a:t>H1: USA mobiles perform better in Battery, Display and processor than Asian phones</a:t>
            </a:r>
            <a:endParaRPr lang="en-US" dirty="0"/>
          </a:p>
        </p:txBody>
      </p:sp>
      <p:sp>
        <p:nvSpPr>
          <p:cNvPr id="4" name="Slide Number Placeholder 3">
            <a:extLst>
              <a:ext uri="{FF2B5EF4-FFF2-40B4-BE49-F238E27FC236}">
                <a16:creationId xmlns:a16="http://schemas.microsoft.com/office/drawing/2014/main" id="{A61DBFBB-426D-4C7B-B602-50F0AA5DC8C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10</a:t>
            </a:fld>
            <a:endParaRPr lang="en-US"/>
          </a:p>
        </p:txBody>
      </p:sp>
      <p:sp>
        <p:nvSpPr>
          <p:cNvPr id="5" name="Google Shape;371;p55">
            <a:extLst>
              <a:ext uri="{FF2B5EF4-FFF2-40B4-BE49-F238E27FC236}">
                <a16:creationId xmlns:a16="http://schemas.microsoft.com/office/drawing/2014/main" id="{A675E01A-353B-4CCA-8011-72AC91353104}"/>
              </a:ext>
            </a:extLst>
          </p:cNvPr>
          <p:cNvSpPr txBox="1">
            <a:spLocks noGrp="1"/>
          </p:cNvSpPr>
          <p:nvPr>
            <p:ph type="title"/>
          </p:nvPr>
        </p:nvSpPr>
        <p:spPr>
          <a:xfrm>
            <a:off x="227013" y="274638"/>
            <a:ext cx="7923212"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Findings : Experiment 3</a:t>
            </a:r>
            <a:endParaRPr sz="3400" b="1" i="0" u="none" strike="noStrike" cap="none" dirty="0">
              <a:solidFill>
                <a:schemeClr val="dk1"/>
              </a:solidFill>
              <a:latin typeface="Century Gothic"/>
              <a:ea typeface="Century Gothic"/>
              <a:cs typeface="Century Gothic"/>
              <a:sym typeface="Century Gothic"/>
            </a:endParaRPr>
          </a:p>
        </p:txBody>
      </p:sp>
      <p:pic>
        <p:nvPicPr>
          <p:cNvPr id="7" name="Picture 6">
            <a:extLst>
              <a:ext uri="{FF2B5EF4-FFF2-40B4-BE49-F238E27FC236}">
                <a16:creationId xmlns:a16="http://schemas.microsoft.com/office/drawing/2014/main" id="{FE7A13BE-7AD6-4CBD-9DFB-588032F5A715}"/>
              </a:ext>
            </a:extLst>
          </p:cNvPr>
          <p:cNvPicPr>
            <a:picLocks noChangeAspect="1"/>
          </p:cNvPicPr>
          <p:nvPr/>
        </p:nvPicPr>
        <p:blipFill>
          <a:blip r:embed="rId2"/>
          <a:stretch>
            <a:fillRect/>
          </a:stretch>
        </p:blipFill>
        <p:spPr>
          <a:xfrm>
            <a:off x="227013" y="2876085"/>
            <a:ext cx="5888779" cy="3365016"/>
          </a:xfrm>
          <a:prstGeom prst="rect">
            <a:avLst/>
          </a:prstGeom>
        </p:spPr>
      </p:pic>
      <p:pic>
        <p:nvPicPr>
          <p:cNvPr id="3074" name="Picture 2" descr="CPU of phone. Microchip, smd electronic components of mobile device on  circuit board or motherboard. Digital Processor, parts of repair  smartphone. En Stock Vector Image &amp; Art - Alamy">
            <a:extLst>
              <a:ext uri="{FF2B5EF4-FFF2-40B4-BE49-F238E27FC236}">
                <a16:creationId xmlns:a16="http://schemas.microsoft.com/office/drawing/2014/main" id="{DCF023C1-2FF8-4B88-9AF6-CC5728421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412" y="2917324"/>
            <a:ext cx="2695575" cy="1963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602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Findings : Experiment 4</a:t>
            </a:r>
            <a:endParaRPr sz="3400" b="1" i="0" u="none" strike="noStrike" cap="none" dirty="0">
              <a:solidFill>
                <a:schemeClr val="dk1"/>
              </a:solidFill>
              <a:latin typeface="Century Gothic"/>
              <a:ea typeface="Century Gothic"/>
              <a:cs typeface="Century Gothic"/>
              <a:sym typeface="Century Gothic"/>
            </a:endParaRPr>
          </a:p>
        </p:txBody>
      </p:sp>
      <p:sp>
        <p:nvSpPr>
          <p:cNvPr id="373" name="Google Shape;373;p55"/>
          <p:cNvSpPr txBox="1">
            <a:spLocks noGrp="1"/>
          </p:cNvSpPr>
          <p:nvPr>
            <p:ph type="body" idx="2"/>
          </p:nvPr>
        </p:nvSpPr>
        <p:spPr>
          <a:xfrm>
            <a:off x="227013" y="1080153"/>
            <a:ext cx="8689974" cy="1651172"/>
          </a:xfrm>
          <a:prstGeom prst="rect">
            <a:avLst/>
          </a:prstGeom>
          <a:noFill/>
          <a:ln>
            <a:noFill/>
          </a:ln>
        </p:spPr>
        <p:txBody>
          <a:bodyPr spcFirstLastPara="1" wrap="square" lIns="91425" tIns="45700" rIns="91425" bIns="45700" anchor="t" anchorCtr="0">
            <a:noAutofit/>
          </a:bodyPr>
          <a:lstStyle/>
          <a:p>
            <a:pPr marL="285750" marR="0" lvl="0" indent="-171450" algn="just" rtl="0">
              <a:spcBef>
                <a:spcPts val="0"/>
              </a:spcBef>
              <a:spcAft>
                <a:spcPts val="0"/>
              </a:spcAft>
              <a:buClr>
                <a:schemeClr val="dk1"/>
              </a:buClr>
              <a:buSzPts val="1800"/>
              <a:buFont typeface="Arial"/>
              <a:buNone/>
            </a:pPr>
            <a:r>
              <a:rPr lang="en-US" sz="1800" b="1" i="0" u="none" strike="noStrike" cap="none" dirty="0">
                <a:solidFill>
                  <a:srgbClr val="00B050"/>
                </a:solidFill>
                <a:latin typeface="+mj-lt"/>
                <a:ea typeface="Century Gothic"/>
                <a:cs typeface="Century Gothic"/>
                <a:sym typeface="Century Gothic"/>
              </a:rPr>
              <a:t>H0: There is </a:t>
            </a:r>
            <a:r>
              <a:rPr lang="en-US" b="1" dirty="0">
                <a:solidFill>
                  <a:srgbClr val="00B050"/>
                </a:solidFill>
                <a:latin typeface="+mj-lt"/>
              </a:rPr>
              <a:t>no </a:t>
            </a:r>
            <a:r>
              <a:rPr lang="en-US" sz="1800" b="1" i="0" u="none" strike="noStrike" cap="none" dirty="0">
                <a:solidFill>
                  <a:srgbClr val="00B050"/>
                </a:solidFill>
                <a:latin typeface="+mj-lt"/>
                <a:ea typeface="Century Gothic"/>
                <a:cs typeface="Century Gothic"/>
                <a:sym typeface="Century Gothic"/>
              </a:rPr>
              <a:t>significant difference between pricing of Asian and USA phones</a:t>
            </a:r>
          </a:p>
          <a:p>
            <a:pPr marL="285750" marR="0" lvl="0" indent="-171450" algn="just" rtl="0">
              <a:spcBef>
                <a:spcPts val="0"/>
              </a:spcBef>
              <a:spcAft>
                <a:spcPts val="0"/>
              </a:spcAft>
              <a:buClr>
                <a:schemeClr val="dk1"/>
              </a:buClr>
              <a:buSzPts val="1800"/>
              <a:buFont typeface="Arial"/>
              <a:buNone/>
            </a:pPr>
            <a:r>
              <a:rPr lang="en-US" sz="1800" b="1" i="0" u="none" strike="noStrike" cap="none" dirty="0">
                <a:solidFill>
                  <a:schemeClr val="dk1"/>
                </a:solidFill>
                <a:latin typeface="+mj-lt"/>
                <a:ea typeface="Century Gothic"/>
                <a:cs typeface="Century Gothic"/>
                <a:sym typeface="Century Gothic"/>
              </a:rPr>
              <a:t>		</a:t>
            </a:r>
          </a:p>
          <a:p>
            <a:pPr marL="285750" marR="0" lvl="0" indent="-171450" algn="just" rtl="0">
              <a:spcBef>
                <a:spcPts val="0"/>
              </a:spcBef>
              <a:spcAft>
                <a:spcPts val="0"/>
              </a:spcAft>
              <a:buClr>
                <a:schemeClr val="dk1"/>
              </a:buClr>
              <a:buSzPts val="1800"/>
              <a:buFont typeface="Arial"/>
              <a:buNone/>
            </a:pPr>
            <a:r>
              <a:rPr lang="en-US" sz="1800" b="1" i="0" u="none" strike="noStrike" cap="none" dirty="0">
                <a:solidFill>
                  <a:schemeClr val="dk1"/>
                </a:solidFill>
                <a:latin typeface="+mj-lt"/>
                <a:ea typeface="Century Gothic"/>
                <a:cs typeface="Century Gothic"/>
                <a:sym typeface="Century Gothic"/>
              </a:rPr>
              <a:t>H1: There is a significant difference between pricing of Asian and USA phones 	</a:t>
            </a:r>
          </a:p>
          <a:p>
            <a:pPr marL="285750" marR="0" lvl="0" indent="-171450" algn="l" rtl="0">
              <a:spcBef>
                <a:spcPts val="0"/>
              </a:spcBef>
              <a:spcAft>
                <a:spcPts val="0"/>
              </a:spcAft>
              <a:buClr>
                <a:schemeClr val="dk1"/>
              </a:buClr>
              <a:buSzPts val="1800"/>
              <a:buFont typeface="Arial"/>
              <a:buNone/>
            </a:pPr>
            <a:r>
              <a:rPr lang="en-US" sz="1800" b="0" i="0" u="none" strike="noStrike" cap="none" dirty="0">
                <a:solidFill>
                  <a:schemeClr val="dk1"/>
                </a:solidFill>
                <a:latin typeface="Century Gothic"/>
                <a:ea typeface="Century Gothic"/>
                <a:cs typeface="Century Gothic"/>
                <a:sym typeface="Century Gothic"/>
              </a:rPr>
              <a:t>	</a:t>
            </a:r>
          </a:p>
          <a:p>
            <a:pPr marL="285750" marR="0" lvl="0" indent="-171450" algn="l" rtl="0">
              <a:spcBef>
                <a:spcPts val="0"/>
              </a:spcBef>
              <a:spcAft>
                <a:spcPts val="0"/>
              </a:spcAft>
              <a:buClr>
                <a:schemeClr val="dk1"/>
              </a:buClr>
              <a:buSzPts val="1800"/>
              <a:buFont typeface="Arial"/>
              <a:buNone/>
            </a:pPr>
            <a:endParaRPr b="1" dirty="0">
              <a:latin typeface="+mj-lt"/>
            </a:endParaRPr>
          </a:p>
        </p:txBody>
      </p:sp>
      <p:pic>
        <p:nvPicPr>
          <p:cNvPr id="4098" name="Picture 2" descr="The Power of Imagining Ten Thousand Dollars | The New Yorker">
            <a:extLst>
              <a:ext uri="{FF2B5EF4-FFF2-40B4-BE49-F238E27FC236}">
                <a16:creationId xmlns:a16="http://schemas.microsoft.com/office/drawing/2014/main" id="{8D6A1202-0BB4-490D-9A7A-DD9F6CE5B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583" y="2782736"/>
            <a:ext cx="2204400" cy="20742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E5D9B8A-32E1-4532-B426-BA45F05DA803}"/>
              </a:ext>
            </a:extLst>
          </p:cNvPr>
          <p:cNvPicPr>
            <a:picLocks noChangeAspect="1"/>
          </p:cNvPicPr>
          <p:nvPr/>
        </p:nvPicPr>
        <p:blipFill>
          <a:blip r:embed="rId4"/>
          <a:stretch>
            <a:fillRect/>
          </a:stretch>
        </p:blipFill>
        <p:spPr>
          <a:xfrm>
            <a:off x="339017" y="2782737"/>
            <a:ext cx="5978656" cy="3483885"/>
          </a:xfrm>
          <a:prstGeom prst="rect">
            <a:avLst/>
          </a:prstGeom>
        </p:spPr>
      </p:pic>
    </p:spTree>
    <p:extLst>
      <p:ext uri="{BB962C8B-B14F-4D97-AF65-F5344CB8AC3E}">
        <p14:creationId xmlns:p14="http://schemas.microsoft.com/office/powerpoint/2010/main" val="3999581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15261"/>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Findings : Experiment 5</a:t>
            </a:r>
            <a:br>
              <a:rPr lang="en-US" sz="3400" b="1" i="0" u="none" strike="noStrike" cap="none" dirty="0">
                <a:solidFill>
                  <a:schemeClr val="dk1"/>
                </a:solidFill>
                <a:latin typeface="Century Gothic"/>
                <a:ea typeface="Century Gothic"/>
                <a:cs typeface="Century Gothic"/>
                <a:sym typeface="Century Gothic"/>
              </a:rPr>
            </a:br>
            <a:r>
              <a:rPr lang="en-US" sz="3400" b="1" i="0" u="none" strike="noStrike" cap="none" dirty="0">
                <a:solidFill>
                  <a:schemeClr val="dk1"/>
                </a:solidFill>
                <a:latin typeface="Century Gothic"/>
                <a:ea typeface="Century Gothic"/>
                <a:cs typeface="Century Gothic"/>
                <a:sym typeface="Century Gothic"/>
              </a:rPr>
              <a:t>(US Mobiles)</a:t>
            </a:r>
            <a:endParaRPr sz="3400" b="1" i="0" u="none" strike="noStrike" cap="none" dirty="0">
              <a:solidFill>
                <a:schemeClr val="dk1"/>
              </a:solidFill>
              <a:latin typeface="Century Gothic"/>
              <a:ea typeface="Century Gothic"/>
              <a:cs typeface="Century Gothic"/>
              <a:sym typeface="Century Gothic"/>
            </a:endParaRPr>
          </a:p>
        </p:txBody>
      </p:sp>
      <p:sp>
        <p:nvSpPr>
          <p:cNvPr id="373" name="Google Shape;373;p55"/>
          <p:cNvSpPr txBox="1">
            <a:spLocks noGrp="1"/>
          </p:cNvSpPr>
          <p:nvPr>
            <p:ph type="body" idx="2"/>
          </p:nvPr>
        </p:nvSpPr>
        <p:spPr>
          <a:xfrm>
            <a:off x="142504" y="5246190"/>
            <a:ext cx="8847117" cy="984193"/>
          </a:xfrm>
          <a:prstGeom prst="rect">
            <a:avLst/>
          </a:prstGeom>
          <a:noFill/>
          <a:ln>
            <a:noFill/>
          </a:ln>
        </p:spPr>
        <p:txBody>
          <a:bodyPr spcFirstLastPara="1" wrap="square" lIns="91425" tIns="45700" rIns="91425" bIns="45700" anchor="t" anchorCtr="0">
            <a:noAutofit/>
          </a:bodyPr>
          <a:lstStyle/>
          <a:p>
            <a:pPr marL="285750" marR="0" lvl="0" indent="-171450" algn="ctr" rtl="0">
              <a:spcBef>
                <a:spcPts val="0"/>
              </a:spcBef>
              <a:spcAft>
                <a:spcPts val="0"/>
              </a:spcAft>
              <a:buClr>
                <a:schemeClr val="dk1"/>
              </a:buClr>
              <a:buSzPts val="1800"/>
              <a:buFont typeface="Arial"/>
              <a:buNone/>
            </a:pPr>
            <a:r>
              <a:rPr lang="en-US" b="1" dirty="0">
                <a:latin typeface="+mn-lt"/>
              </a:rPr>
              <a:t>Here it can be observed that for US mobiles the performance features - </a:t>
            </a:r>
            <a:r>
              <a:rPr lang="en-US" b="1" dirty="0">
                <a:solidFill>
                  <a:srgbClr val="00B050"/>
                </a:solidFill>
                <a:latin typeface="+mn-lt"/>
              </a:rPr>
              <a:t> Processor, Battery and Display (Standardized)</a:t>
            </a:r>
            <a:r>
              <a:rPr lang="en-US" b="1" dirty="0">
                <a:latin typeface="+mn-lt"/>
              </a:rPr>
              <a:t> are the significant predictors for price.</a:t>
            </a:r>
            <a:endParaRPr b="1" dirty="0">
              <a:latin typeface="+mn-lt"/>
            </a:endParaRPr>
          </a:p>
        </p:txBody>
      </p:sp>
      <p:pic>
        <p:nvPicPr>
          <p:cNvPr id="3" name="Picture 2">
            <a:extLst>
              <a:ext uri="{FF2B5EF4-FFF2-40B4-BE49-F238E27FC236}">
                <a16:creationId xmlns:a16="http://schemas.microsoft.com/office/drawing/2014/main" id="{75FE933C-6CEB-4EDE-8B4E-B17180B4C8B3}"/>
              </a:ext>
            </a:extLst>
          </p:cNvPr>
          <p:cNvPicPr>
            <a:picLocks noChangeAspect="1"/>
          </p:cNvPicPr>
          <p:nvPr/>
        </p:nvPicPr>
        <p:blipFill>
          <a:blip r:embed="rId3"/>
          <a:stretch>
            <a:fillRect/>
          </a:stretch>
        </p:blipFill>
        <p:spPr>
          <a:xfrm>
            <a:off x="317396" y="1577364"/>
            <a:ext cx="8484689" cy="3399841"/>
          </a:xfrm>
          <a:prstGeom prst="rect">
            <a:avLst/>
          </a:prstGeom>
        </p:spPr>
      </p:pic>
    </p:spTree>
    <p:extLst>
      <p:ext uri="{BB962C8B-B14F-4D97-AF65-F5344CB8AC3E}">
        <p14:creationId xmlns:p14="http://schemas.microsoft.com/office/powerpoint/2010/main" val="376462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Findings : Experiment 5</a:t>
            </a:r>
            <a:br>
              <a:rPr lang="en-US" sz="3400" b="1" i="0" u="none" strike="noStrike" cap="none" dirty="0">
                <a:solidFill>
                  <a:schemeClr val="dk1"/>
                </a:solidFill>
                <a:latin typeface="Century Gothic"/>
                <a:ea typeface="Century Gothic"/>
                <a:cs typeface="Century Gothic"/>
                <a:sym typeface="Century Gothic"/>
              </a:rPr>
            </a:br>
            <a:r>
              <a:rPr lang="en-US" sz="3400" b="1" i="0" u="none" strike="noStrike" cap="none" dirty="0">
                <a:solidFill>
                  <a:schemeClr val="dk1"/>
                </a:solidFill>
                <a:latin typeface="Century Gothic"/>
                <a:ea typeface="Century Gothic"/>
                <a:cs typeface="Century Gothic"/>
                <a:sym typeface="Century Gothic"/>
              </a:rPr>
              <a:t>(Asian Mobiles)</a:t>
            </a:r>
            <a:endParaRPr sz="3400" b="1" i="0" u="none" strike="noStrike" cap="none" dirty="0">
              <a:solidFill>
                <a:schemeClr val="dk1"/>
              </a:solidFill>
              <a:latin typeface="Century Gothic"/>
              <a:ea typeface="Century Gothic"/>
              <a:cs typeface="Century Gothic"/>
              <a:sym typeface="Century Gothic"/>
            </a:endParaRPr>
          </a:p>
        </p:txBody>
      </p:sp>
      <p:sp>
        <p:nvSpPr>
          <p:cNvPr id="373" name="Google Shape;373;p55"/>
          <p:cNvSpPr txBox="1">
            <a:spLocks noGrp="1"/>
          </p:cNvSpPr>
          <p:nvPr>
            <p:ph type="body" idx="2"/>
          </p:nvPr>
        </p:nvSpPr>
        <p:spPr>
          <a:xfrm>
            <a:off x="488711" y="4982765"/>
            <a:ext cx="8219858" cy="895521"/>
          </a:xfrm>
          <a:prstGeom prst="rect">
            <a:avLst/>
          </a:prstGeom>
          <a:noFill/>
          <a:ln>
            <a:noFill/>
          </a:ln>
        </p:spPr>
        <p:txBody>
          <a:bodyPr spcFirstLastPara="1" wrap="square" lIns="91425" tIns="45700" rIns="91425" bIns="45700" anchor="t" anchorCtr="0">
            <a:noAutofit/>
          </a:bodyPr>
          <a:lstStyle/>
          <a:p>
            <a:pPr marL="285750" marR="0" lvl="0" indent="-171450" algn="ctr" rtl="0">
              <a:spcBef>
                <a:spcPts val="0"/>
              </a:spcBef>
              <a:spcAft>
                <a:spcPts val="0"/>
              </a:spcAft>
              <a:buClr>
                <a:schemeClr val="dk1"/>
              </a:buClr>
              <a:buSzPts val="1800"/>
              <a:buFont typeface="Arial"/>
              <a:buNone/>
            </a:pPr>
            <a:r>
              <a:rPr lang="en-US" b="1" dirty="0">
                <a:latin typeface="+mn-lt"/>
              </a:rPr>
              <a:t>We can observe that for Asian mobiles, the </a:t>
            </a:r>
            <a:r>
              <a:rPr lang="en-US" b="1" dirty="0">
                <a:solidFill>
                  <a:srgbClr val="00B050"/>
                </a:solidFill>
                <a:latin typeface="+mn-lt"/>
              </a:rPr>
              <a:t>Camera and Selfie </a:t>
            </a:r>
            <a:r>
              <a:rPr lang="en-US" b="1" dirty="0">
                <a:latin typeface="+mn-lt"/>
              </a:rPr>
              <a:t>features</a:t>
            </a:r>
            <a:r>
              <a:rPr lang="en-US" b="1" dirty="0">
                <a:solidFill>
                  <a:srgbClr val="00B050"/>
                </a:solidFill>
                <a:latin typeface="+mn-lt"/>
              </a:rPr>
              <a:t> </a:t>
            </a:r>
            <a:r>
              <a:rPr lang="en-US" b="1" dirty="0">
                <a:latin typeface="+mn-lt"/>
              </a:rPr>
              <a:t>are the significant predictors for price.</a:t>
            </a:r>
            <a:endParaRPr b="1" dirty="0">
              <a:latin typeface="+mn-lt"/>
            </a:endParaRPr>
          </a:p>
        </p:txBody>
      </p:sp>
      <p:pic>
        <p:nvPicPr>
          <p:cNvPr id="6" name="Picture 5">
            <a:extLst>
              <a:ext uri="{FF2B5EF4-FFF2-40B4-BE49-F238E27FC236}">
                <a16:creationId xmlns:a16="http://schemas.microsoft.com/office/drawing/2014/main" id="{7E3DE70C-2B73-4FB3-B51F-1D5D36105EEE}"/>
              </a:ext>
            </a:extLst>
          </p:cNvPr>
          <p:cNvPicPr>
            <a:picLocks noChangeAspect="1"/>
          </p:cNvPicPr>
          <p:nvPr/>
        </p:nvPicPr>
        <p:blipFill>
          <a:blip r:embed="rId3"/>
          <a:stretch>
            <a:fillRect/>
          </a:stretch>
        </p:blipFill>
        <p:spPr>
          <a:xfrm>
            <a:off x="462071" y="1458926"/>
            <a:ext cx="8219858" cy="3280669"/>
          </a:xfrm>
          <a:prstGeom prst="rect">
            <a:avLst/>
          </a:prstGeom>
        </p:spPr>
      </p:pic>
    </p:spTree>
    <p:extLst>
      <p:ext uri="{BB962C8B-B14F-4D97-AF65-F5344CB8AC3E}">
        <p14:creationId xmlns:p14="http://schemas.microsoft.com/office/powerpoint/2010/main" val="589992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dirty="0"/>
              <a:t>Conclusion and Recommendation</a:t>
            </a:r>
            <a:endParaRPr sz="3400" b="1" i="0" u="none" strike="noStrike" cap="none" dirty="0">
              <a:solidFill>
                <a:schemeClr val="dk1"/>
              </a:solidFill>
              <a:latin typeface="Century Gothic"/>
              <a:ea typeface="Century Gothic"/>
              <a:cs typeface="Century Gothic"/>
              <a:sym typeface="Century Gothic"/>
            </a:endParaRPr>
          </a:p>
        </p:txBody>
      </p:sp>
      <p:sp>
        <p:nvSpPr>
          <p:cNvPr id="373" name="Google Shape;373;p55"/>
          <p:cNvSpPr txBox="1">
            <a:spLocks noGrp="1"/>
          </p:cNvSpPr>
          <p:nvPr>
            <p:ph type="body" idx="2"/>
          </p:nvPr>
        </p:nvSpPr>
        <p:spPr>
          <a:xfrm>
            <a:off x="17007" y="1014690"/>
            <a:ext cx="8691562" cy="4828619"/>
          </a:xfrm>
          <a:prstGeom prst="rect">
            <a:avLst/>
          </a:prstGeom>
          <a:noFill/>
          <a:ln>
            <a:noFill/>
          </a:ln>
        </p:spPr>
        <p:txBody>
          <a:bodyPr spcFirstLastPara="1" wrap="square" lIns="91425" tIns="45700" rIns="91425" bIns="45700" anchor="ctr" anchorCtr="0">
            <a:noAutofit/>
          </a:bodyPr>
          <a:lstStyle/>
          <a:p>
            <a:pPr algn="just"/>
            <a:r>
              <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rPr>
              <a:t>We observed that there is not significant evidence to prove that USA phones are better than Asian phones </a:t>
            </a:r>
            <a:r>
              <a:rPr lang="en-US" sz="2000" dirty="0">
                <a:latin typeface="Times New Roman" panose="02020603050405020304" pitchFamily="18" charset="0"/>
                <a:cs typeface="Times New Roman" panose="02020603050405020304" pitchFamily="18" charset="0"/>
              </a:rPr>
              <a:t>with respect to key features.</a:t>
            </a:r>
          </a:p>
          <a:p>
            <a:pPr algn="just"/>
            <a:r>
              <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rPr>
              <a:t>There is no significant </a:t>
            </a:r>
            <a:r>
              <a:rPr lang="en-US" sz="2000" dirty="0">
                <a:latin typeface="Times New Roman" panose="02020603050405020304" pitchFamily="18" charset="0"/>
                <a:cs typeface="Times New Roman" panose="02020603050405020304" pitchFamily="18" charset="0"/>
              </a:rPr>
              <a:t>evidence to prove the difference in pricing between Asian phones and USA phones. </a:t>
            </a:r>
          </a:p>
          <a:p>
            <a:pPr algn="just"/>
            <a:r>
              <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rPr>
              <a:t>For Asian phones the significant contributors to the price are Camera and Selfies </a:t>
            </a:r>
          </a:p>
          <a:p>
            <a:pPr algn="just"/>
            <a:r>
              <a:rPr lang="en-US" sz="2000" dirty="0">
                <a:latin typeface="Times New Roman" panose="02020603050405020304" pitchFamily="18" charset="0"/>
                <a:cs typeface="Times New Roman" panose="02020603050405020304" pitchFamily="18" charset="0"/>
              </a:rPr>
              <a:t>For USA phones the significant contributors to the price are Processor, Battery and Display features. </a:t>
            </a:r>
          </a:p>
          <a:p>
            <a:pPr algn="just"/>
            <a:r>
              <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rPr>
              <a:t>We can conclude that if a customer wants to determine the phone that is best rated for Camera and if camera is a significant contributor to the price, then Asian phones are recommended. </a:t>
            </a:r>
          </a:p>
          <a:p>
            <a:pPr algn="just"/>
            <a:r>
              <a:rPr lang="en-US" sz="2000" dirty="0">
                <a:latin typeface="Times New Roman" panose="02020603050405020304" pitchFamily="18" charset="0"/>
                <a:cs typeface="Times New Roman" panose="02020603050405020304" pitchFamily="18" charset="0"/>
              </a:rPr>
              <a:t>In another case if the customer is interested in phone that is rated best for Battery, Display and processor speed and if these features are significant contributors to the price, then USA phones are recommended. </a:t>
            </a:r>
            <a:endParaRPr sz="2000" b="0" i="0" u="none" strike="noStrike" cap="none" dirty="0">
              <a:solidFill>
                <a:schemeClr val="dk1"/>
              </a:solidFill>
              <a:latin typeface="Times New Roman" panose="02020603050405020304" pitchFamily="18" charset="0"/>
              <a:cs typeface="Times New Roman" panose="02020603050405020304" pitchFamily="18" charset="0"/>
              <a:sym typeface="Century Gothic"/>
            </a:endParaRPr>
          </a:p>
        </p:txBody>
      </p:sp>
    </p:spTree>
    <p:extLst>
      <p:ext uri="{BB962C8B-B14F-4D97-AF65-F5344CB8AC3E}">
        <p14:creationId xmlns:p14="http://schemas.microsoft.com/office/powerpoint/2010/main" val="1980177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Problem Statement</a:t>
            </a:r>
            <a:endParaRPr sz="3400" b="1" i="0" u="none" strike="noStrike" cap="none" dirty="0">
              <a:solidFill>
                <a:schemeClr val="dk1"/>
              </a:solidFill>
              <a:latin typeface="Century Gothic"/>
              <a:ea typeface="Century Gothic"/>
              <a:cs typeface="Century Gothic"/>
              <a:sym typeface="Century Gothic"/>
            </a:endParaRPr>
          </a:p>
        </p:txBody>
      </p:sp>
      <p:sp>
        <p:nvSpPr>
          <p:cNvPr id="373" name="Google Shape;373;p55"/>
          <p:cNvSpPr txBox="1">
            <a:spLocks noGrp="1"/>
          </p:cNvSpPr>
          <p:nvPr>
            <p:ph type="body" idx="2"/>
          </p:nvPr>
        </p:nvSpPr>
        <p:spPr>
          <a:xfrm>
            <a:off x="227013" y="1273629"/>
            <a:ext cx="4749025" cy="4820265"/>
          </a:xfrm>
          <a:prstGeom prst="rect">
            <a:avLst/>
          </a:prstGeom>
          <a:noFill/>
          <a:ln>
            <a:noFill/>
          </a:ln>
        </p:spPr>
        <p:txBody>
          <a:bodyPr spcFirstLastPara="1" wrap="square" lIns="91425" tIns="45700" rIns="91425" bIns="45700" anchor="t" anchorCtr="0">
            <a:noAutofit/>
          </a:bodyPr>
          <a:lstStyle/>
          <a:p>
            <a:pPr marL="0" indent="0" algn="just">
              <a:buNone/>
            </a:pPr>
            <a:r>
              <a:rPr lang="en-US" b="1" dirty="0">
                <a:latin typeface="+mj-lt"/>
              </a:rPr>
              <a:t>Determine how the phones from the USA perform against Asian phones in terms of key features such as </a:t>
            </a:r>
            <a:r>
              <a:rPr lang="en-US" b="1" i="1" dirty="0">
                <a:latin typeface="+mj-lt"/>
              </a:rPr>
              <a:t>Camera, Battery, Display, Processor speed and Selfie</a:t>
            </a:r>
          </a:p>
          <a:p>
            <a:pPr marL="0" indent="0">
              <a:buNone/>
            </a:pPr>
            <a:endParaRPr lang="en-US" dirty="0">
              <a:latin typeface="+mj-lt"/>
            </a:endParaRPr>
          </a:p>
          <a:p>
            <a:pPr algn="just"/>
            <a:r>
              <a:rPr lang="en-US" sz="2000" dirty="0">
                <a:latin typeface="Times New Roman" panose="02020603050405020304" pitchFamily="18" charset="0"/>
                <a:cs typeface="Times New Roman" panose="02020603050405020304" pitchFamily="18" charset="0"/>
              </a:rPr>
              <a:t>Owing to the high influx of mobile phones in the market lately it is getting increasingly challenging to decide the best phone</a:t>
            </a:r>
          </a:p>
          <a:p>
            <a:pPr algn="just"/>
            <a:r>
              <a:rPr lang="en-US" sz="2000" dirty="0">
                <a:latin typeface="Times New Roman" panose="02020603050405020304" pitchFamily="18" charset="0"/>
                <a:cs typeface="Times New Roman" panose="02020603050405020304" pitchFamily="18" charset="0"/>
              </a:rPr>
              <a:t>Asian phones seem to dominate in few features and USA phones excel in some</a:t>
            </a:r>
          </a:p>
          <a:p>
            <a:pPr marL="114300" indent="0" algn="just">
              <a:buNone/>
            </a:pPr>
            <a:r>
              <a:rPr lang="en-US" sz="2000" dirty="0">
                <a:latin typeface="Times New Roman" panose="02020603050405020304" pitchFamily="18" charset="0"/>
                <a:cs typeface="Times New Roman" panose="02020603050405020304" pitchFamily="18" charset="0"/>
              </a:rPr>
              <a:t>     features </a:t>
            </a:r>
          </a:p>
          <a:p>
            <a:pPr algn="just"/>
            <a:r>
              <a:rPr lang="en-US" sz="2000" b="1" i="1" dirty="0">
                <a:latin typeface="Times New Roman" panose="02020603050405020304" pitchFamily="18" charset="0"/>
                <a:cs typeface="Times New Roman" panose="02020603050405020304" pitchFamily="18" charset="0"/>
              </a:rPr>
              <a:t>Goal</a:t>
            </a:r>
            <a:r>
              <a:rPr lang="en-US" sz="2000" dirty="0">
                <a:latin typeface="Times New Roman" panose="02020603050405020304" pitchFamily="18" charset="0"/>
                <a:cs typeface="Times New Roman" panose="02020603050405020304" pitchFamily="18" charset="0"/>
              </a:rPr>
              <a:t> : Statistically analyze the phone models from the two countries and determine the best choice for customer purchase</a:t>
            </a:r>
            <a:endParaRPr lang="en-US" sz="2000" b="0" i="0" u="none" strike="noStrike" cap="none" dirty="0">
              <a:solidFill>
                <a:schemeClr val="dk1"/>
              </a:solidFill>
              <a:latin typeface="Times New Roman" panose="02020603050405020304" pitchFamily="18" charset="0"/>
              <a:cs typeface="Times New Roman" panose="02020603050405020304" pitchFamily="18" charset="0"/>
              <a:sym typeface="Century Gothic"/>
            </a:endParaRPr>
          </a:p>
        </p:txBody>
      </p:sp>
      <p:pic>
        <p:nvPicPr>
          <p:cNvPr id="2" name="Picture 1">
            <a:extLst>
              <a:ext uri="{FF2B5EF4-FFF2-40B4-BE49-F238E27FC236}">
                <a16:creationId xmlns:a16="http://schemas.microsoft.com/office/drawing/2014/main" id="{6471C215-B82F-99B4-090B-09674690D9BE}"/>
              </a:ext>
            </a:extLst>
          </p:cNvPr>
          <p:cNvPicPr>
            <a:picLocks noChangeAspect="1"/>
          </p:cNvPicPr>
          <p:nvPr/>
        </p:nvPicPr>
        <p:blipFill>
          <a:blip r:embed="rId3"/>
          <a:stretch>
            <a:fillRect/>
          </a:stretch>
        </p:blipFill>
        <p:spPr>
          <a:xfrm>
            <a:off x="4999511" y="1774371"/>
            <a:ext cx="4079173" cy="33092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dirty="0"/>
              <a:t>Dataset Explanation</a:t>
            </a:r>
            <a:endParaRPr sz="3400" b="0" i="0" u="none" strike="noStrike" cap="none" dirty="0">
              <a:solidFill>
                <a:schemeClr val="dk1"/>
              </a:solidFill>
              <a:latin typeface="Century Gothic"/>
              <a:ea typeface="Century Gothic"/>
              <a:cs typeface="Century Gothic"/>
              <a:sym typeface="Century Gothic"/>
            </a:endParaRPr>
          </a:p>
        </p:txBody>
      </p:sp>
      <p:sp>
        <p:nvSpPr>
          <p:cNvPr id="373" name="Google Shape;373;p55"/>
          <p:cNvSpPr txBox="1">
            <a:spLocks noGrp="1"/>
          </p:cNvSpPr>
          <p:nvPr>
            <p:ph type="body" idx="2"/>
          </p:nvPr>
        </p:nvSpPr>
        <p:spPr>
          <a:xfrm>
            <a:off x="227013" y="1169581"/>
            <a:ext cx="8689974" cy="5029199"/>
          </a:xfrm>
          <a:prstGeom prst="rect">
            <a:avLst/>
          </a:prstGeom>
          <a:noFill/>
          <a:ln>
            <a:noFill/>
          </a:ln>
        </p:spPr>
        <p:txBody>
          <a:bodyPr spcFirstLastPara="1" wrap="square" lIns="91425" tIns="45700" rIns="91425" bIns="45700" anchor="t" anchorCtr="0">
            <a:noAutofit/>
          </a:bodyPr>
          <a:lstStyle/>
          <a:p>
            <a:r>
              <a:rPr lang="en-US" dirty="0">
                <a:latin typeface="+mj-lt"/>
              </a:rPr>
              <a:t>The dataset consists of </a:t>
            </a:r>
            <a:r>
              <a:rPr lang="en-US" dirty="0" err="1">
                <a:latin typeface="+mj-lt"/>
              </a:rPr>
              <a:t>DxOMark</a:t>
            </a:r>
            <a:r>
              <a:rPr lang="en-US" dirty="0">
                <a:latin typeface="+mj-lt"/>
              </a:rPr>
              <a:t> Mobile ratings and is collected from Kaggle</a:t>
            </a:r>
          </a:p>
          <a:p>
            <a:pPr marL="114300" indent="0">
              <a:buNone/>
            </a:pPr>
            <a:endParaRPr lang="en-US" dirty="0">
              <a:latin typeface="+mj-lt"/>
            </a:endParaRPr>
          </a:p>
          <a:p>
            <a:pPr algn="just"/>
            <a:r>
              <a:rPr lang="en-US" dirty="0" err="1">
                <a:latin typeface="+mj-lt"/>
              </a:rPr>
              <a:t>DxOMark</a:t>
            </a:r>
            <a:r>
              <a:rPr lang="en-US" dirty="0">
                <a:latin typeface="+mj-lt"/>
              </a:rPr>
              <a:t>, currently stylized as DXOMARK, is a commercial website described independent benchmark that scientifically assesses smartphones, lenses and cameras</a:t>
            </a:r>
          </a:p>
          <a:p>
            <a:pPr marL="114300" indent="0">
              <a:buNone/>
            </a:pPr>
            <a:endParaRPr lang="en-US" dirty="0">
              <a:latin typeface="+mj-lt"/>
            </a:endParaRPr>
          </a:p>
          <a:p>
            <a:r>
              <a:rPr lang="en-US" dirty="0">
                <a:latin typeface="+mj-lt"/>
              </a:rPr>
              <a:t>The dataset post cleaning and sampling comprises of following sample sizes </a:t>
            </a:r>
          </a:p>
          <a:p>
            <a:pPr lvl="1"/>
            <a:r>
              <a:rPr lang="en-US" sz="1800" dirty="0">
                <a:latin typeface="+mj-lt"/>
              </a:rPr>
              <a:t>29 US models mobile ratings</a:t>
            </a:r>
          </a:p>
          <a:p>
            <a:pPr lvl="1"/>
            <a:r>
              <a:rPr lang="en-US" sz="1800" dirty="0">
                <a:latin typeface="+mj-lt"/>
              </a:rPr>
              <a:t>35 Asian models mobile ratings</a:t>
            </a:r>
          </a:p>
          <a:p>
            <a:pPr marL="584200" lvl="1" indent="0">
              <a:buNone/>
            </a:pPr>
            <a:endParaRPr lang="en-US" sz="1800" dirty="0">
              <a:latin typeface="+mj-lt"/>
            </a:endParaRPr>
          </a:p>
          <a:p>
            <a:r>
              <a:rPr lang="en-US" dirty="0">
                <a:latin typeface="+mj-lt"/>
              </a:rPr>
              <a:t>Variables description: </a:t>
            </a:r>
          </a:p>
          <a:p>
            <a:pPr marL="584200" lvl="1" indent="0">
              <a:buNone/>
            </a:pPr>
            <a:r>
              <a:rPr lang="en-US" sz="1800" dirty="0">
                <a:latin typeface="+mj-lt"/>
              </a:rPr>
              <a:t>Categorial : Model Name, Brand, Country</a:t>
            </a:r>
          </a:p>
          <a:p>
            <a:pPr marL="584200" lvl="1" indent="0">
              <a:buNone/>
            </a:pPr>
            <a:r>
              <a:rPr lang="en-US" sz="1800" dirty="0">
                <a:latin typeface="+mj-lt"/>
              </a:rPr>
              <a:t>Interval: Launch Date</a:t>
            </a:r>
          </a:p>
          <a:p>
            <a:pPr marL="584200" lvl="1" indent="0">
              <a:buNone/>
            </a:pPr>
            <a:r>
              <a:rPr lang="en-US" sz="1800" dirty="0">
                <a:latin typeface="+mj-lt"/>
              </a:rPr>
              <a:t>Ratio : Price, Camera, Selfie, Processor speed, Display, Battery</a:t>
            </a:r>
          </a:p>
        </p:txBody>
      </p:sp>
    </p:spTree>
    <p:extLst>
      <p:ext uri="{BB962C8B-B14F-4D97-AF65-F5344CB8AC3E}">
        <p14:creationId xmlns:p14="http://schemas.microsoft.com/office/powerpoint/2010/main" val="1408481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Descriptive Statistics</a:t>
            </a:r>
            <a:endParaRPr sz="3400" b="1" i="0" u="none" strike="noStrike" cap="none" dirty="0">
              <a:solidFill>
                <a:schemeClr val="dk1"/>
              </a:solidFill>
              <a:latin typeface="Century Gothic"/>
              <a:ea typeface="Century Gothic"/>
              <a:cs typeface="Century Gothic"/>
              <a:sym typeface="Century Gothic"/>
            </a:endParaRPr>
          </a:p>
        </p:txBody>
      </p:sp>
      <p:graphicFrame>
        <p:nvGraphicFramePr>
          <p:cNvPr id="2" name="Table 2">
            <a:extLst>
              <a:ext uri="{FF2B5EF4-FFF2-40B4-BE49-F238E27FC236}">
                <a16:creationId xmlns:a16="http://schemas.microsoft.com/office/drawing/2014/main" id="{EA01DAD9-9A85-6207-E668-2FDC9220EFC5}"/>
              </a:ext>
            </a:extLst>
          </p:cNvPr>
          <p:cNvGraphicFramePr>
            <a:graphicFrameLocks noGrp="1"/>
          </p:cNvGraphicFramePr>
          <p:nvPr>
            <p:extLst>
              <p:ext uri="{D42A27DB-BD31-4B8C-83A1-F6EECF244321}">
                <p14:modId xmlns:p14="http://schemas.microsoft.com/office/powerpoint/2010/main" val="4089332032"/>
              </p:ext>
            </p:extLst>
          </p:nvPr>
        </p:nvGraphicFramePr>
        <p:xfrm>
          <a:off x="404037" y="1417638"/>
          <a:ext cx="8410355" cy="4632198"/>
        </p:xfrm>
        <a:graphic>
          <a:graphicData uri="http://schemas.openxmlformats.org/drawingml/2006/table">
            <a:tbl>
              <a:tblPr firstRow="1" bandRow="1">
                <a:tableStyleId>{5940675A-B579-460E-94D1-54222C63F5DA}</a:tableStyleId>
              </a:tblPr>
              <a:tblGrid>
                <a:gridCol w="1031358">
                  <a:extLst>
                    <a:ext uri="{9D8B030D-6E8A-4147-A177-3AD203B41FA5}">
                      <a16:colId xmlns:a16="http://schemas.microsoft.com/office/drawing/2014/main" val="1339879881"/>
                    </a:ext>
                  </a:extLst>
                </a:gridCol>
                <a:gridCol w="1765005">
                  <a:extLst>
                    <a:ext uri="{9D8B030D-6E8A-4147-A177-3AD203B41FA5}">
                      <a16:colId xmlns:a16="http://schemas.microsoft.com/office/drawing/2014/main" val="1656050704"/>
                    </a:ext>
                  </a:extLst>
                </a:gridCol>
                <a:gridCol w="2009553">
                  <a:extLst>
                    <a:ext uri="{9D8B030D-6E8A-4147-A177-3AD203B41FA5}">
                      <a16:colId xmlns:a16="http://schemas.microsoft.com/office/drawing/2014/main" val="1444259195"/>
                    </a:ext>
                  </a:extLst>
                </a:gridCol>
                <a:gridCol w="1922368">
                  <a:extLst>
                    <a:ext uri="{9D8B030D-6E8A-4147-A177-3AD203B41FA5}">
                      <a16:colId xmlns:a16="http://schemas.microsoft.com/office/drawing/2014/main" val="2136096627"/>
                    </a:ext>
                  </a:extLst>
                </a:gridCol>
                <a:gridCol w="1682071">
                  <a:extLst>
                    <a:ext uri="{9D8B030D-6E8A-4147-A177-3AD203B41FA5}">
                      <a16:colId xmlns:a16="http://schemas.microsoft.com/office/drawing/2014/main" val="3745402025"/>
                    </a:ext>
                  </a:extLst>
                </a:gridCol>
              </a:tblGrid>
              <a:tr h="797383">
                <a:tc>
                  <a:txBody>
                    <a:bodyPr/>
                    <a:lstStyle/>
                    <a:p>
                      <a:pPr algn="ctr"/>
                      <a:endParaRPr lang="en-US" dirty="0"/>
                    </a:p>
                  </a:txBody>
                  <a:tcPr/>
                </a:tc>
                <a:tc>
                  <a:txBody>
                    <a:bodyPr/>
                    <a:lstStyle/>
                    <a:p>
                      <a:pPr algn="ctr"/>
                      <a:r>
                        <a:rPr lang="en-US" sz="1800" dirty="0"/>
                        <a:t>Variable name</a:t>
                      </a:r>
                    </a:p>
                  </a:txBody>
                  <a:tcPr/>
                </a:tc>
                <a:tc>
                  <a:txBody>
                    <a:bodyPr/>
                    <a:lstStyle/>
                    <a:p>
                      <a:pPr algn="ctr"/>
                      <a:r>
                        <a:rPr lang="en-US" sz="1800" dirty="0"/>
                        <a:t>Measurement Scale</a:t>
                      </a:r>
                    </a:p>
                  </a:txBody>
                  <a:tcPr/>
                </a:tc>
                <a:tc>
                  <a:txBody>
                    <a:bodyPr/>
                    <a:lstStyle/>
                    <a:p>
                      <a:pPr algn="ctr"/>
                      <a:r>
                        <a:rPr lang="en-US" sz="1800" dirty="0"/>
                        <a:t>Mean</a:t>
                      </a:r>
                    </a:p>
                  </a:txBody>
                  <a:tcPr/>
                </a:tc>
                <a:tc>
                  <a:txBody>
                    <a:bodyPr/>
                    <a:lstStyle/>
                    <a:p>
                      <a:pPr algn="ctr"/>
                      <a:r>
                        <a:rPr lang="en-US" sz="1800" dirty="0"/>
                        <a:t>Standard Deviation</a:t>
                      </a:r>
                    </a:p>
                  </a:txBody>
                  <a:tcPr/>
                </a:tc>
                <a:extLst>
                  <a:ext uri="{0D108BD9-81ED-4DB2-BD59-A6C34878D82A}">
                    <a16:rowId xmlns:a16="http://schemas.microsoft.com/office/drawing/2014/main" val="1062753186"/>
                  </a:ext>
                </a:extLst>
              </a:tr>
              <a:tr h="634415">
                <a:tc>
                  <a:txBody>
                    <a:bodyPr/>
                    <a:lstStyle/>
                    <a:p>
                      <a:r>
                        <a:rPr lang="en-US" sz="1800" dirty="0"/>
                        <a:t>1</a:t>
                      </a:r>
                    </a:p>
                  </a:txBody>
                  <a:tcPr/>
                </a:tc>
                <a:tc>
                  <a:txBody>
                    <a:bodyPr/>
                    <a:lstStyle/>
                    <a:p>
                      <a:pPr algn="ctr"/>
                      <a:r>
                        <a:rPr lang="en-US" sz="1800" dirty="0"/>
                        <a:t>Camera</a:t>
                      </a:r>
                    </a:p>
                  </a:txBody>
                  <a:tcPr/>
                </a:tc>
                <a:tc>
                  <a:txBody>
                    <a:bodyPr/>
                    <a:lstStyle/>
                    <a:p>
                      <a:pPr algn="ctr"/>
                      <a:r>
                        <a:rPr lang="en-US" sz="1800" dirty="0"/>
                        <a:t>Rating out of 100</a:t>
                      </a:r>
                    </a:p>
                  </a:txBody>
                  <a:tcPr/>
                </a:tc>
                <a:tc>
                  <a:txBody>
                    <a:bodyPr/>
                    <a:lstStyle/>
                    <a:p>
                      <a:pPr algn="ctr"/>
                      <a:r>
                        <a:rPr lang="en-US" sz="1800" dirty="0"/>
                        <a:t>81.78</a:t>
                      </a:r>
                    </a:p>
                  </a:txBody>
                  <a:tcPr/>
                </a:tc>
                <a:tc>
                  <a:txBody>
                    <a:bodyPr/>
                    <a:lstStyle/>
                    <a:p>
                      <a:pPr algn="ctr"/>
                      <a:r>
                        <a:rPr lang="en-US" sz="1800" dirty="0"/>
                        <a:t>7.46</a:t>
                      </a:r>
                    </a:p>
                  </a:txBody>
                  <a:tcPr/>
                </a:tc>
                <a:extLst>
                  <a:ext uri="{0D108BD9-81ED-4DB2-BD59-A6C34878D82A}">
                    <a16:rowId xmlns:a16="http://schemas.microsoft.com/office/drawing/2014/main" val="1088450658"/>
                  </a:ext>
                </a:extLst>
              </a:tr>
              <a:tr h="634415">
                <a:tc>
                  <a:txBody>
                    <a:bodyPr/>
                    <a:lstStyle/>
                    <a:p>
                      <a:r>
                        <a:rPr lang="en-US" sz="1800" dirty="0"/>
                        <a:t>2</a:t>
                      </a:r>
                    </a:p>
                  </a:txBody>
                  <a:tcPr/>
                </a:tc>
                <a:tc>
                  <a:txBody>
                    <a:bodyPr/>
                    <a:lstStyle/>
                    <a:p>
                      <a:pPr algn="ctr"/>
                      <a:r>
                        <a:rPr lang="en-US" sz="1800" dirty="0"/>
                        <a:t>Selfie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Rating out of 100</a:t>
                      </a:r>
                    </a:p>
                    <a:p>
                      <a:pPr algn="ctr"/>
                      <a:endParaRPr lang="en-US" sz="1800" dirty="0"/>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91.57</a:t>
                      </a:r>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5.99</a:t>
                      </a:r>
                    </a:p>
                  </a:txBody>
                  <a:tcPr/>
                </a:tc>
                <a:extLst>
                  <a:ext uri="{0D108BD9-81ED-4DB2-BD59-A6C34878D82A}">
                    <a16:rowId xmlns:a16="http://schemas.microsoft.com/office/drawing/2014/main" val="2399384488"/>
                  </a:ext>
                </a:extLst>
              </a:tr>
              <a:tr h="634415">
                <a:tc>
                  <a:txBody>
                    <a:bodyPr/>
                    <a:lstStyle/>
                    <a:p>
                      <a:r>
                        <a:rPr lang="en-US" sz="1800" dirty="0"/>
                        <a:t>3</a:t>
                      </a:r>
                    </a:p>
                  </a:txBody>
                  <a:tcPr/>
                </a:tc>
                <a:tc>
                  <a:txBody>
                    <a:bodyPr/>
                    <a:lstStyle/>
                    <a:p>
                      <a:pPr algn="ctr"/>
                      <a:r>
                        <a:rPr lang="en-US" sz="1800" dirty="0"/>
                        <a:t>Price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Amount in $$</a:t>
                      </a:r>
                    </a:p>
                    <a:p>
                      <a:pPr algn="ctr"/>
                      <a:endParaRPr lang="en-US" sz="1800" dirty="0"/>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$ 797</a:t>
                      </a:r>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$ 293.75</a:t>
                      </a:r>
                    </a:p>
                  </a:txBody>
                  <a:tcPr/>
                </a:tc>
                <a:extLst>
                  <a:ext uri="{0D108BD9-81ED-4DB2-BD59-A6C34878D82A}">
                    <a16:rowId xmlns:a16="http://schemas.microsoft.com/office/drawing/2014/main" val="2840027740"/>
                  </a:ext>
                </a:extLst>
              </a:tr>
              <a:tr h="634415">
                <a:tc>
                  <a:txBody>
                    <a:bodyPr/>
                    <a:lstStyle/>
                    <a:p>
                      <a:r>
                        <a:rPr lang="en-US" sz="1800" dirty="0"/>
                        <a:t>4</a:t>
                      </a:r>
                    </a:p>
                  </a:txBody>
                  <a:tcPr/>
                </a:tc>
                <a:tc>
                  <a:txBody>
                    <a:bodyPr/>
                    <a:lstStyle/>
                    <a:p>
                      <a:pPr algn="ctr"/>
                      <a:r>
                        <a:rPr lang="en-US" sz="1800" dirty="0"/>
                        <a:t>Processor Speed</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Rating out of 100</a:t>
                      </a:r>
                    </a:p>
                    <a:p>
                      <a:pPr algn="ctr"/>
                      <a:endParaRPr lang="en-US" sz="1800" dirty="0"/>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70.72</a:t>
                      </a:r>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3.84</a:t>
                      </a:r>
                    </a:p>
                  </a:txBody>
                  <a:tcPr/>
                </a:tc>
                <a:extLst>
                  <a:ext uri="{0D108BD9-81ED-4DB2-BD59-A6C34878D82A}">
                    <a16:rowId xmlns:a16="http://schemas.microsoft.com/office/drawing/2014/main" val="2904188096"/>
                  </a:ext>
                </a:extLst>
              </a:tr>
              <a:tr h="634415">
                <a:tc>
                  <a:txBody>
                    <a:bodyPr/>
                    <a:lstStyle/>
                    <a:p>
                      <a:r>
                        <a:rPr lang="en-US" sz="1800" dirty="0"/>
                        <a:t>5</a:t>
                      </a:r>
                    </a:p>
                  </a:txBody>
                  <a:tcPr/>
                </a:tc>
                <a:tc>
                  <a:txBody>
                    <a:bodyPr/>
                    <a:lstStyle/>
                    <a:p>
                      <a:pPr algn="ctr"/>
                      <a:r>
                        <a:rPr lang="en-US" sz="1800" dirty="0"/>
                        <a:t>Battery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Rating out of 100</a:t>
                      </a:r>
                    </a:p>
                    <a:p>
                      <a:pPr algn="ctr"/>
                      <a:endParaRPr lang="en-US" sz="1800" dirty="0"/>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70.73</a:t>
                      </a:r>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8.61</a:t>
                      </a:r>
                    </a:p>
                  </a:txBody>
                  <a:tcPr/>
                </a:tc>
                <a:extLst>
                  <a:ext uri="{0D108BD9-81ED-4DB2-BD59-A6C34878D82A}">
                    <a16:rowId xmlns:a16="http://schemas.microsoft.com/office/drawing/2014/main" val="512649059"/>
                  </a:ext>
                </a:extLst>
              </a:tr>
              <a:tr h="634415">
                <a:tc>
                  <a:txBody>
                    <a:bodyPr/>
                    <a:lstStyle/>
                    <a:p>
                      <a:r>
                        <a:rPr lang="en-US" sz="1800" dirty="0"/>
                        <a:t>6</a:t>
                      </a:r>
                    </a:p>
                  </a:txBody>
                  <a:tcPr/>
                </a:tc>
                <a:tc>
                  <a:txBody>
                    <a:bodyPr/>
                    <a:lstStyle/>
                    <a:p>
                      <a:pPr algn="ctr"/>
                      <a:r>
                        <a:rPr lang="en-US" sz="1800" dirty="0"/>
                        <a:t>Display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800" dirty="0"/>
                        <a:t>Rating out of 100</a:t>
                      </a:r>
                    </a:p>
                    <a:p>
                      <a:pPr algn="ctr"/>
                      <a:endParaRPr lang="en-US" sz="1800" dirty="0"/>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87.52</a:t>
                      </a:r>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tx1"/>
                          </a:solidFill>
                          <a:latin typeface="+mn-lt"/>
                          <a:ea typeface="+mn-ea"/>
                          <a:cs typeface="+mn-cs"/>
                          <a:sym typeface="Arial"/>
                        </a:rPr>
                        <a:t>4.93</a:t>
                      </a:r>
                    </a:p>
                  </a:txBody>
                  <a:tcPr/>
                </a:tc>
                <a:extLst>
                  <a:ext uri="{0D108BD9-81ED-4DB2-BD59-A6C34878D82A}">
                    <a16:rowId xmlns:a16="http://schemas.microsoft.com/office/drawing/2014/main" val="3504991080"/>
                  </a:ext>
                </a:extLst>
              </a:tr>
            </a:tbl>
          </a:graphicData>
        </a:graphic>
      </p:graphicFrame>
    </p:spTree>
    <p:extLst>
      <p:ext uri="{BB962C8B-B14F-4D97-AF65-F5344CB8AC3E}">
        <p14:creationId xmlns:p14="http://schemas.microsoft.com/office/powerpoint/2010/main" val="141060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Visualization 1</a:t>
            </a:r>
            <a:endParaRPr sz="3400" b="1" i="0" u="none" strike="noStrike" cap="none" dirty="0">
              <a:solidFill>
                <a:schemeClr val="dk1"/>
              </a:solidFill>
              <a:latin typeface="Century Gothic"/>
              <a:ea typeface="Century Gothic"/>
              <a:cs typeface="Century Gothic"/>
              <a:sym typeface="Century Gothic"/>
            </a:endParaRPr>
          </a:p>
        </p:txBody>
      </p:sp>
      <p:graphicFrame>
        <p:nvGraphicFramePr>
          <p:cNvPr id="7" name="Chart 6">
            <a:extLst>
              <a:ext uri="{FF2B5EF4-FFF2-40B4-BE49-F238E27FC236}">
                <a16:creationId xmlns:a16="http://schemas.microsoft.com/office/drawing/2014/main" id="{27072C31-40A6-1CF8-E742-C8860125651A}"/>
              </a:ext>
            </a:extLst>
          </p:cNvPr>
          <p:cNvGraphicFramePr>
            <a:graphicFrameLocks/>
          </p:cNvGraphicFramePr>
          <p:nvPr>
            <p:extLst>
              <p:ext uri="{D42A27DB-BD31-4B8C-83A1-F6EECF244321}">
                <p14:modId xmlns:p14="http://schemas.microsoft.com/office/powerpoint/2010/main" val="3784602354"/>
              </p:ext>
            </p:extLst>
          </p:nvPr>
        </p:nvGraphicFramePr>
        <p:xfrm>
          <a:off x="441332" y="1018975"/>
          <a:ext cx="8267237" cy="476430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10823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CD57D6-0825-C53F-D86E-DF8533C590EF}"/>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C7962E5-472D-9045-F455-A832D9A950CA}"/>
              </a:ext>
            </a:extLst>
          </p:cNvPr>
          <p:cNvSpPr>
            <a:spLocks noGrp="1"/>
          </p:cNvSpPr>
          <p:nvPr>
            <p:ph type="title"/>
          </p:nvPr>
        </p:nvSpPr>
        <p:spPr/>
        <p:txBody>
          <a:bodyPr/>
          <a:lstStyle/>
          <a:p>
            <a:r>
              <a:rPr lang="en-US" sz="3400" b="1" i="0" u="none" strike="noStrike" cap="none" dirty="0">
                <a:solidFill>
                  <a:schemeClr val="dk1"/>
                </a:solidFill>
                <a:latin typeface="Century Gothic"/>
                <a:ea typeface="Century Gothic"/>
                <a:cs typeface="Century Gothic"/>
                <a:sym typeface="Century Gothic"/>
              </a:rPr>
              <a:t>Visualization 2</a:t>
            </a:r>
            <a:endParaRPr lang="en-US" dirty="0"/>
          </a:p>
        </p:txBody>
      </p:sp>
      <p:sp>
        <p:nvSpPr>
          <p:cNvPr id="4" name="Slide Number Placeholder 3">
            <a:extLst>
              <a:ext uri="{FF2B5EF4-FFF2-40B4-BE49-F238E27FC236}">
                <a16:creationId xmlns:a16="http://schemas.microsoft.com/office/drawing/2014/main" id="{5B16783B-CB87-62E8-A5E0-F33A7B654EC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a:t>
            </a:fld>
            <a:endParaRPr lang="en-US"/>
          </a:p>
        </p:txBody>
      </p:sp>
      <p:pic>
        <p:nvPicPr>
          <p:cNvPr id="6" name="Picture 5">
            <a:extLst>
              <a:ext uri="{FF2B5EF4-FFF2-40B4-BE49-F238E27FC236}">
                <a16:creationId xmlns:a16="http://schemas.microsoft.com/office/drawing/2014/main" id="{FADE4AB5-8A57-42A0-ADB3-F6D97E54008C}"/>
              </a:ext>
            </a:extLst>
          </p:cNvPr>
          <p:cNvPicPr>
            <a:picLocks noChangeAspect="1"/>
          </p:cNvPicPr>
          <p:nvPr/>
        </p:nvPicPr>
        <p:blipFill>
          <a:blip r:embed="rId3"/>
          <a:stretch>
            <a:fillRect/>
          </a:stretch>
        </p:blipFill>
        <p:spPr>
          <a:xfrm>
            <a:off x="0" y="1076871"/>
            <a:ext cx="8909417" cy="4583574"/>
          </a:xfrm>
          <a:prstGeom prst="rect">
            <a:avLst/>
          </a:prstGeom>
        </p:spPr>
      </p:pic>
    </p:spTree>
    <p:extLst>
      <p:ext uri="{BB962C8B-B14F-4D97-AF65-F5344CB8AC3E}">
        <p14:creationId xmlns:p14="http://schemas.microsoft.com/office/powerpoint/2010/main" val="872338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Analytics</a:t>
            </a:r>
            <a:endParaRPr sz="3400" b="1" i="0" u="none" strike="noStrike" cap="none" dirty="0">
              <a:solidFill>
                <a:schemeClr val="dk1"/>
              </a:solidFill>
              <a:latin typeface="Century Gothic"/>
              <a:ea typeface="Century Gothic"/>
              <a:cs typeface="Century Gothic"/>
              <a:sym typeface="Century Gothic"/>
            </a:endParaRPr>
          </a:p>
        </p:txBody>
      </p:sp>
      <p:sp>
        <p:nvSpPr>
          <p:cNvPr id="373" name="Google Shape;373;p55"/>
          <p:cNvSpPr txBox="1">
            <a:spLocks noGrp="1"/>
          </p:cNvSpPr>
          <p:nvPr>
            <p:ph type="body" idx="2"/>
          </p:nvPr>
        </p:nvSpPr>
        <p:spPr>
          <a:xfrm>
            <a:off x="202063" y="1014690"/>
            <a:ext cx="8714923" cy="5135739"/>
          </a:xfrm>
          <a:prstGeom prst="rect">
            <a:avLst/>
          </a:prstGeom>
          <a:noFill/>
          <a:ln>
            <a:noFill/>
          </a:ln>
        </p:spPr>
        <p:txBody>
          <a:bodyPr spcFirstLastPara="1" wrap="square" lIns="91425" tIns="45700" rIns="91425" bIns="45700" anchor="t" anchorCtr="0">
            <a:noAutofit/>
          </a:bodyPr>
          <a:lstStyle/>
          <a:p>
            <a:pPr marL="114300" indent="0" algn="just">
              <a:buNone/>
            </a:pPr>
            <a:r>
              <a:rPr lang="en-US" sz="1800" b="1" i="1" u="none" strike="noStrike" cap="none" dirty="0">
                <a:solidFill>
                  <a:schemeClr val="dk1"/>
                </a:solidFill>
                <a:latin typeface="+mj-lt"/>
                <a:ea typeface="Century Gothic"/>
                <a:cs typeface="Century Gothic"/>
                <a:sym typeface="Century Gothic"/>
              </a:rPr>
              <a:t>The following experiments are </a:t>
            </a:r>
            <a:r>
              <a:rPr lang="en-US" b="1" i="1" dirty="0">
                <a:latin typeface="+mj-lt"/>
              </a:rPr>
              <a:t>c</a:t>
            </a:r>
            <a:r>
              <a:rPr lang="en-US" sz="1800" b="1" i="1" u="none" strike="noStrike" cap="none" dirty="0">
                <a:solidFill>
                  <a:schemeClr val="dk1"/>
                </a:solidFill>
                <a:latin typeface="+mj-lt"/>
                <a:ea typeface="Century Gothic"/>
                <a:cs typeface="Century Gothic"/>
                <a:sym typeface="Century Gothic"/>
              </a:rPr>
              <a:t>onducted using the key </a:t>
            </a:r>
            <a:r>
              <a:rPr lang="en-US" b="1" i="1" dirty="0">
                <a:latin typeface="+mj-lt"/>
              </a:rPr>
              <a:t>performance indexes(Mobile features)</a:t>
            </a:r>
            <a:endParaRPr lang="en-US" sz="1800" b="1" i="1" u="none" strike="noStrike" cap="none" dirty="0">
              <a:solidFill>
                <a:schemeClr val="dk1"/>
              </a:solidFill>
              <a:latin typeface="+mj-lt"/>
              <a:ea typeface="Century Gothic"/>
              <a:cs typeface="Century Gothic"/>
              <a:sym typeface="Century Gothic"/>
            </a:endParaRPr>
          </a:p>
          <a:p>
            <a:pPr marL="114300" indent="0" algn="just">
              <a:buNone/>
            </a:pPr>
            <a:endParaRPr lang="en-US" sz="1800" b="0" i="0" u="none" strike="noStrike" cap="none" dirty="0">
              <a:solidFill>
                <a:schemeClr val="dk1"/>
              </a:solidFill>
              <a:latin typeface="+mj-lt"/>
              <a:ea typeface="Century Gothic"/>
              <a:cs typeface="Century Gothic"/>
              <a:sym typeface="Century Gothic"/>
            </a:endParaRPr>
          </a:p>
          <a:p>
            <a:pPr algn="just"/>
            <a:r>
              <a:rPr lang="en-US" b="1" i="1" dirty="0">
                <a:solidFill>
                  <a:srgbClr val="C00000"/>
                </a:solidFill>
                <a:latin typeface="+mj-lt"/>
              </a:rPr>
              <a:t>Experiment 1: </a:t>
            </a:r>
            <a:r>
              <a:rPr lang="en-US" dirty="0">
                <a:latin typeface="+mj-lt"/>
              </a:rPr>
              <a:t>Compare the average camera ratings of the US and Asian mobiles to see which one is rated better using the t-test</a:t>
            </a:r>
          </a:p>
          <a:p>
            <a:pPr marL="114300" indent="0" algn="just">
              <a:buNone/>
            </a:pPr>
            <a:endParaRPr lang="en-US" dirty="0">
              <a:latin typeface="+mj-lt"/>
            </a:endParaRPr>
          </a:p>
          <a:p>
            <a:pPr algn="just"/>
            <a:r>
              <a:rPr lang="en-US" b="1" i="1" dirty="0">
                <a:solidFill>
                  <a:srgbClr val="C00000"/>
                </a:solidFill>
                <a:latin typeface="+mj-lt"/>
              </a:rPr>
              <a:t>Experiment 2:</a:t>
            </a:r>
            <a:r>
              <a:rPr lang="en-US" dirty="0">
                <a:latin typeface="+mj-lt"/>
              </a:rPr>
              <a:t> Compare the average selfie ratings of the US and Asian mobiles to see which one is rated better using the t-test</a:t>
            </a:r>
          </a:p>
          <a:p>
            <a:pPr algn="just"/>
            <a:endParaRPr lang="en-US" dirty="0">
              <a:latin typeface="+mj-lt"/>
            </a:endParaRPr>
          </a:p>
          <a:p>
            <a:pPr algn="just"/>
            <a:r>
              <a:rPr lang="en-US" b="1" i="1" dirty="0">
                <a:solidFill>
                  <a:srgbClr val="C00000"/>
                </a:solidFill>
                <a:latin typeface="+mj-lt"/>
              </a:rPr>
              <a:t>Experiment 3:</a:t>
            </a:r>
            <a:r>
              <a:rPr lang="en-US" dirty="0">
                <a:latin typeface="+mj-lt"/>
              </a:rPr>
              <a:t> Compare the average performance ratings of the US and Asian mobiles to see which one is rated better using the t-test </a:t>
            </a:r>
          </a:p>
          <a:p>
            <a:pPr algn="just"/>
            <a:endParaRPr lang="en-US" dirty="0">
              <a:latin typeface="+mj-lt"/>
            </a:endParaRPr>
          </a:p>
          <a:p>
            <a:pPr algn="just"/>
            <a:r>
              <a:rPr lang="en-US" b="1" i="1" dirty="0">
                <a:solidFill>
                  <a:srgbClr val="C00000"/>
                </a:solidFill>
                <a:latin typeface="+mj-lt"/>
              </a:rPr>
              <a:t>Experiment 4:</a:t>
            </a:r>
            <a:r>
              <a:rPr lang="en-US" dirty="0">
                <a:latin typeface="+mj-lt"/>
              </a:rPr>
              <a:t> Compare the average pricing for the US and Asian mobiles to determine if there’s any difference between phone pricing using a t-test </a:t>
            </a:r>
          </a:p>
          <a:p>
            <a:pPr algn="just"/>
            <a:endParaRPr lang="en-US" b="0" i="0" u="none" strike="noStrike" cap="none" dirty="0">
              <a:solidFill>
                <a:schemeClr val="dk1"/>
              </a:solidFill>
              <a:latin typeface="Century Gothic"/>
              <a:ea typeface="Century Gothic"/>
              <a:cs typeface="Century Gothic"/>
              <a:sym typeface="Century Gothic"/>
            </a:endParaRPr>
          </a:p>
          <a:p>
            <a:pPr algn="just"/>
            <a:r>
              <a:rPr lang="en-US" b="1" i="1" dirty="0">
                <a:solidFill>
                  <a:srgbClr val="C00000"/>
                </a:solidFill>
                <a:latin typeface="+mj-lt"/>
              </a:rPr>
              <a:t>Experiment 5: </a:t>
            </a:r>
            <a:r>
              <a:rPr lang="en-US" dirty="0">
                <a:latin typeface="+mj-lt"/>
              </a:rPr>
              <a:t>The last experiment determines the significant contributors among features that impact the prices for US and Asian phones accordingly  using a Regression Analysis</a:t>
            </a:r>
            <a:endParaRPr dirty="0">
              <a:latin typeface="+mj-lt"/>
            </a:endParaRPr>
          </a:p>
        </p:txBody>
      </p:sp>
    </p:spTree>
    <p:extLst>
      <p:ext uri="{BB962C8B-B14F-4D97-AF65-F5344CB8AC3E}">
        <p14:creationId xmlns:p14="http://schemas.microsoft.com/office/powerpoint/2010/main" val="524972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Findings : Experiment 1</a:t>
            </a:r>
            <a:endParaRPr sz="3400" b="1" i="0" u="none" strike="noStrike" cap="none" dirty="0">
              <a:solidFill>
                <a:schemeClr val="dk1"/>
              </a:solidFill>
              <a:latin typeface="Century Gothic"/>
              <a:ea typeface="Century Gothic"/>
              <a:cs typeface="Century Gothic"/>
              <a:sym typeface="Century Gothic"/>
            </a:endParaRPr>
          </a:p>
        </p:txBody>
      </p:sp>
      <p:sp>
        <p:nvSpPr>
          <p:cNvPr id="373" name="Google Shape;373;p55"/>
          <p:cNvSpPr txBox="1">
            <a:spLocks noGrp="1"/>
          </p:cNvSpPr>
          <p:nvPr>
            <p:ph type="body" idx="2"/>
          </p:nvPr>
        </p:nvSpPr>
        <p:spPr>
          <a:xfrm>
            <a:off x="110054" y="1115515"/>
            <a:ext cx="8806933" cy="1307052"/>
          </a:xfrm>
          <a:prstGeom prst="rect">
            <a:avLst/>
          </a:prstGeom>
          <a:noFill/>
          <a:ln>
            <a:noFill/>
          </a:ln>
        </p:spPr>
        <p:txBody>
          <a:bodyPr spcFirstLastPara="1" wrap="square" lIns="91425" tIns="45700" rIns="91425" bIns="45700" anchor="t" anchorCtr="0">
            <a:noAutofit/>
          </a:bodyPr>
          <a:lstStyle/>
          <a:p>
            <a:pPr marL="285750" marR="0" lvl="0" indent="-171450" algn="just" rtl="0">
              <a:spcBef>
                <a:spcPts val="0"/>
              </a:spcBef>
              <a:spcAft>
                <a:spcPts val="0"/>
              </a:spcAft>
              <a:buClr>
                <a:schemeClr val="dk1"/>
              </a:buClr>
              <a:buSzPts val="1800"/>
              <a:buFont typeface="Arial"/>
              <a:buNone/>
            </a:pPr>
            <a:r>
              <a:rPr lang="en-US" sz="1800" b="1" i="0" u="none" strike="noStrike" cap="none" dirty="0">
                <a:solidFill>
                  <a:srgbClr val="00B050"/>
                </a:solidFill>
                <a:latin typeface="+mj-lt"/>
                <a:ea typeface="Century Gothic"/>
                <a:cs typeface="Century Gothic"/>
                <a:sym typeface="Century Gothic"/>
              </a:rPr>
              <a:t>H0: USA mobiles are rated lower than or equal to Asian mobiles in p</a:t>
            </a:r>
            <a:r>
              <a:rPr lang="en-US" b="1" dirty="0">
                <a:solidFill>
                  <a:srgbClr val="00B050"/>
                </a:solidFill>
                <a:latin typeface="+mj-lt"/>
              </a:rPr>
              <a:t>hone </a:t>
            </a:r>
            <a:r>
              <a:rPr lang="en-US" b="1" i="1" dirty="0">
                <a:solidFill>
                  <a:srgbClr val="00B050"/>
                </a:solidFill>
                <a:latin typeface="+mj-lt"/>
              </a:rPr>
              <a:t>Camera</a:t>
            </a:r>
            <a:r>
              <a:rPr lang="en-US" b="1" dirty="0">
                <a:solidFill>
                  <a:srgbClr val="00B050"/>
                </a:solidFill>
                <a:latin typeface="+mj-lt"/>
              </a:rPr>
              <a:t> </a:t>
            </a:r>
            <a:endParaRPr lang="en-US" sz="1800" b="1" i="0" u="none" strike="noStrike" cap="none" dirty="0">
              <a:solidFill>
                <a:srgbClr val="00B050"/>
              </a:solidFill>
              <a:latin typeface="+mj-lt"/>
              <a:ea typeface="Century Gothic"/>
              <a:cs typeface="Century Gothic"/>
              <a:sym typeface="Century Gothic"/>
            </a:endParaRPr>
          </a:p>
          <a:p>
            <a:pPr marL="285750" marR="0" lvl="0" indent="-171450" algn="just" rtl="0">
              <a:spcBef>
                <a:spcPts val="0"/>
              </a:spcBef>
              <a:spcAft>
                <a:spcPts val="0"/>
              </a:spcAft>
              <a:buClr>
                <a:schemeClr val="dk1"/>
              </a:buClr>
              <a:buSzPts val="1800"/>
              <a:buFont typeface="Arial"/>
              <a:buNone/>
            </a:pPr>
            <a:r>
              <a:rPr lang="en-US" sz="1800" b="1" i="0" u="none" strike="noStrike" cap="none" dirty="0">
                <a:solidFill>
                  <a:srgbClr val="00B050"/>
                </a:solidFill>
                <a:latin typeface="+mj-lt"/>
                <a:ea typeface="Century Gothic"/>
                <a:cs typeface="Century Gothic"/>
                <a:sym typeface="Century Gothic"/>
              </a:rPr>
              <a:t>	</a:t>
            </a:r>
          </a:p>
          <a:p>
            <a:pPr marL="285750" marR="0" lvl="0" indent="-171450" algn="just" rtl="0">
              <a:spcBef>
                <a:spcPts val="0"/>
              </a:spcBef>
              <a:spcAft>
                <a:spcPts val="0"/>
              </a:spcAft>
              <a:buClr>
                <a:schemeClr val="dk1"/>
              </a:buClr>
              <a:buSzPts val="1800"/>
              <a:buFont typeface="Arial"/>
              <a:buNone/>
            </a:pPr>
            <a:r>
              <a:rPr lang="en-US" sz="1800" b="1" i="0" u="none" strike="noStrike" cap="none" dirty="0">
                <a:solidFill>
                  <a:schemeClr val="dk1"/>
                </a:solidFill>
                <a:latin typeface="+mj-lt"/>
                <a:ea typeface="Century Gothic"/>
                <a:cs typeface="Century Gothic"/>
                <a:sym typeface="Century Gothic"/>
              </a:rPr>
              <a:t>H1: USA mobiles are rated higher than Asian mobiles in phone </a:t>
            </a:r>
            <a:r>
              <a:rPr lang="en-US" sz="1800" b="1" i="1" u="none" strike="noStrike" cap="none" dirty="0">
                <a:solidFill>
                  <a:schemeClr val="dk1"/>
                </a:solidFill>
                <a:latin typeface="+mj-lt"/>
                <a:ea typeface="Century Gothic"/>
                <a:cs typeface="Century Gothic"/>
                <a:sym typeface="Century Gothic"/>
              </a:rPr>
              <a:t>Camera</a:t>
            </a:r>
            <a:r>
              <a:rPr lang="en-US" sz="1800" b="1" i="0" u="none" strike="noStrike" cap="none" dirty="0">
                <a:solidFill>
                  <a:schemeClr val="dk1"/>
                </a:solidFill>
                <a:latin typeface="+mj-lt"/>
                <a:ea typeface="Century Gothic"/>
                <a:cs typeface="Century Gothic"/>
                <a:sym typeface="Century Gothic"/>
              </a:rPr>
              <a:t>	</a:t>
            </a:r>
          </a:p>
          <a:p>
            <a:pPr marL="285750" marR="0" lvl="0" indent="-171450" algn="l" rtl="0">
              <a:spcBef>
                <a:spcPts val="0"/>
              </a:spcBef>
              <a:spcAft>
                <a:spcPts val="0"/>
              </a:spcAft>
              <a:buClr>
                <a:schemeClr val="dk1"/>
              </a:buClr>
              <a:buSzPts val="1800"/>
              <a:buFont typeface="Arial"/>
              <a:buNone/>
            </a:pPr>
            <a:r>
              <a:rPr lang="en-US" sz="1800" b="0" i="0" u="none" strike="noStrike" cap="none" dirty="0">
                <a:solidFill>
                  <a:schemeClr val="dk1"/>
                </a:solidFill>
                <a:latin typeface="Century Gothic"/>
                <a:ea typeface="Century Gothic"/>
                <a:cs typeface="Century Gothic"/>
                <a:sym typeface="Century Gothic"/>
              </a:rPr>
              <a:t>	</a:t>
            </a:r>
          </a:p>
          <a:p>
            <a:pPr marL="285750" marR="0" lvl="0" indent="-171450" algn="l" rtl="0">
              <a:spcBef>
                <a:spcPts val="0"/>
              </a:spcBef>
              <a:spcAft>
                <a:spcPts val="0"/>
              </a:spcAft>
              <a:buClr>
                <a:schemeClr val="dk1"/>
              </a:buClr>
              <a:buSzPts val="1800"/>
              <a:buFont typeface="Arial"/>
              <a:buNone/>
            </a:pPr>
            <a:endParaRPr b="1" dirty="0">
              <a:latin typeface="+mj-lt"/>
            </a:endParaRPr>
          </a:p>
        </p:txBody>
      </p:sp>
      <p:pic>
        <p:nvPicPr>
          <p:cNvPr id="1030" name="Picture 6" descr="Camera comparison: These high-end smartphones take the best photos -  NotebookCheck.net Reviews">
            <a:extLst>
              <a:ext uri="{FF2B5EF4-FFF2-40B4-BE49-F238E27FC236}">
                <a16:creationId xmlns:a16="http://schemas.microsoft.com/office/drawing/2014/main" id="{A189A608-4747-4DD3-93CD-37E62EEAC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0482" y="2766332"/>
            <a:ext cx="2228337" cy="2375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BC13FB-62AB-4DF9-B91E-1FD10934B386}"/>
              </a:ext>
            </a:extLst>
          </p:cNvPr>
          <p:cNvPicPr>
            <a:picLocks noChangeAspect="1"/>
          </p:cNvPicPr>
          <p:nvPr/>
        </p:nvPicPr>
        <p:blipFill>
          <a:blip r:embed="rId4"/>
          <a:stretch>
            <a:fillRect/>
          </a:stretch>
        </p:blipFill>
        <p:spPr>
          <a:xfrm>
            <a:off x="227013" y="2541227"/>
            <a:ext cx="5960031" cy="3398075"/>
          </a:xfrm>
          <a:prstGeom prst="rect">
            <a:avLst/>
          </a:prstGeom>
        </p:spPr>
      </p:pic>
    </p:spTree>
    <p:extLst>
      <p:ext uri="{BB962C8B-B14F-4D97-AF65-F5344CB8AC3E}">
        <p14:creationId xmlns:p14="http://schemas.microsoft.com/office/powerpoint/2010/main" val="2843480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5"/>
          <p:cNvSpPr txBox="1">
            <a:spLocks noGrp="1"/>
          </p:cNvSpPr>
          <p:nvPr>
            <p:ph type="sldNum" idx="12"/>
          </p:nvPr>
        </p:nvSpPr>
        <p:spPr>
          <a:xfrm>
            <a:off x="8708569" y="6529849"/>
            <a:ext cx="370115" cy="219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
        <p:nvSpPr>
          <p:cNvPr id="371" name="Google Shape;371;p55"/>
          <p:cNvSpPr txBox="1">
            <a:spLocks noGrp="1"/>
          </p:cNvSpPr>
          <p:nvPr>
            <p:ph type="title"/>
          </p:nvPr>
        </p:nvSpPr>
        <p:spPr>
          <a:xfrm>
            <a:off x="227013" y="274638"/>
            <a:ext cx="7923694"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Font typeface="Century Gothic"/>
              <a:buNone/>
            </a:pPr>
            <a:r>
              <a:rPr lang="en-US" sz="3400" b="1" i="0" u="none" strike="noStrike" cap="none" dirty="0">
                <a:solidFill>
                  <a:schemeClr val="dk1"/>
                </a:solidFill>
                <a:latin typeface="Century Gothic"/>
                <a:ea typeface="Century Gothic"/>
                <a:cs typeface="Century Gothic"/>
                <a:sym typeface="Century Gothic"/>
              </a:rPr>
              <a:t>Findings : Experiment 2</a:t>
            </a:r>
            <a:endParaRPr sz="3400" b="1" i="0" u="none" strike="noStrike" cap="none" dirty="0">
              <a:solidFill>
                <a:schemeClr val="dk1"/>
              </a:solidFill>
              <a:latin typeface="Century Gothic"/>
              <a:ea typeface="Century Gothic"/>
              <a:cs typeface="Century Gothic"/>
              <a:sym typeface="Century Gothic"/>
            </a:endParaRPr>
          </a:p>
        </p:txBody>
      </p:sp>
      <p:sp>
        <p:nvSpPr>
          <p:cNvPr id="373" name="Google Shape;373;p55"/>
          <p:cNvSpPr txBox="1">
            <a:spLocks noGrp="1"/>
          </p:cNvSpPr>
          <p:nvPr>
            <p:ph type="body" idx="2"/>
          </p:nvPr>
        </p:nvSpPr>
        <p:spPr>
          <a:xfrm>
            <a:off x="203652" y="954355"/>
            <a:ext cx="8875032" cy="1460494"/>
          </a:xfrm>
          <a:prstGeom prst="rect">
            <a:avLst/>
          </a:prstGeom>
          <a:noFill/>
          <a:ln>
            <a:noFill/>
          </a:ln>
        </p:spPr>
        <p:txBody>
          <a:bodyPr spcFirstLastPara="1" wrap="square" lIns="91425" tIns="45700" rIns="91425" bIns="45700" anchor="t" anchorCtr="0">
            <a:noAutofit/>
          </a:bodyPr>
          <a:lstStyle/>
          <a:p>
            <a:pPr marL="285750" marR="0" lvl="0" indent="-171450" algn="just" rtl="0">
              <a:spcBef>
                <a:spcPts val="0"/>
              </a:spcBef>
              <a:spcAft>
                <a:spcPts val="0"/>
              </a:spcAft>
              <a:buClr>
                <a:schemeClr val="dk1"/>
              </a:buClr>
              <a:buSzPts val="1800"/>
              <a:buFont typeface="Arial"/>
              <a:buNone/>
            </a:pPr>
            <a:r>
              <a:rPr lang="en-US" sz="1800" b="1" i="0" u="none" strike="noStrike" cap="none" dirty="0">
                <a:solidFill>
                  <a:srgbClr val="00B050"/>
                </a:solidFill>
                <a:latin typeface="+mj-lt"/>
                <a:ea typeface="Century Gothic"/>
                <a:cs typeface="Century Gothic"/>
                <a:sym typeface="Century Gothic"/>
              </a:rPr>
              <a:t>H0: USA mobiles are rated lower than or equal to Asian phones in selfie Camera	</a:t>
            </a:r>
          </a:p>
          <a:p>
            <a:pPr marL="285750" marR="0" lvl="0" indent="-171450" algn="just" rtl="0">
              <a:spcBef>
                <a:spcPts val="0"/>
              </a:spcBef>
              <a:spcAft>
                <a:spcPts val="0"/>
              </a:spcAft>
              <a:buClr>
                <a:schemeClr val="dk1"/>
              </a:buClr>
              <a:buSzPts val="1800"/>
              <a:buFont typeface="Arial"/>
              <a:buNone/>
            </a:pPr>
            <a:endParaRPr lang="en-US" sz="1800" b="1" i="0" u="none" strike="noStrike" cap="none" dirty="0">
              <a:solidFill>
                <a:srgbClr val="00B050"/>
              </a:solidFill>
              <a:latin typeface="+mj-lt"/>
              <a:ea typeface="Century Gothic"/>
              <a:cs typeface="Century Gothic"/>
              <a:sym typeface="Century Gothic"/>
            </a:endParaRPr>
          </a:p>
          <a:p>
            <a:pPr marL="285750" marR="0" lvl="0" indent="-171450" algn="just" rtl="0">
              <a:spcBef>
                <a:spcPts val="0"/>
              </a:spcBef>
              <a:spcAft>
                <a:spcPts val="0"/>
              </a:spcAft>
              <a:buClr>
                <a:schemeClr val="dk1"/>
              </a:buClr>
              <a:buSzPts val="1800"/>
              <a:buFont typeface="Arial"/>
              <a:buNone/>
            </a:pPr>
            <a:r>
              <a:rPr lang="en-US" sz="1800" b="1" i="0" u="none" strike="noStrike" cap="none" dirty="0">
                <a:solidFill>
                  <a:schemeClr val="dk1"/>
                </a:solidFill>
                <a:latin typeface="+mj-lt"/>
                <a:ea typeface="Century Gothic"/>
                <a:cs typeface="Century Gothic"/>
                <a:sym typeface="Century Gothic"/>
              </a:rPr>
              <a:t>H1: USA mobiles are rated higher than Asian phones in selfies Camera</a:t>
            </a:r>
            <a:r>
              <a:rPr lang="en-US" sz="1800" b="0" i="0" u="none" strike="noStrike" cap="none" dirty="0">
                <a:solidFill>
                  <a:schemeClr val="dk1"/>
                </a:solidFill>
                <a:latin typeface="Century Gothic"/>
                <a:ea typeface="Century Gothic"/>
                <a:cs typeface="Century Gothic"/>
                <a:sym typeface="Century Gothic"/>
              </a:rPr>
              <a:t>	</a:t>
            </a:r>
          </a:p>
          <a:p>
            <a:pPr marL="285750" marR="0" lvl="0" indent="-171450" algn="l" rtl="0">
              <a:spcBef>
                <a:spcPts val="0"/>
              </a:spcBef>
              <a:spcAft>
                <a:spcPts val="0"/>
              </a:spcAft>
              <a:buClr>
                <a:schemeClr val="dk1"/>
              </a:buClr>
              <a:buSzPts val="1800"/>
              <a:buFont typeface="Arial"/>
              <a:buNone/>
            </a:pPr>
            <a:endParaRPr b="1" dirty="0">
              <a:latin typeface="+mj-lt"/>
            </a:endParaRPr>
          </a:p>
        </p:txBody>
      </p:sp>
      <p:pic>
        <p:nvPicPr>
          <p:cNvPr id="6" name="Picture 5">
            <a:extLst>
              <a:ext uri="{FF2B5EF4-FFF2-40B4-BE49-F238E27FC236}">
                <a16:creationId xmlns:a16="http://schemas.microsoft.com/office/drawing/2014/main" id="{80F40F6E-E3DF-4520-94B2-53A3115B99A6}"/>
              </a:ext>
            </a:extLst>
          </p:cNvPr>
          <p:cNvPicPr>
            <a:picLocks noChangeAspect="1"/>
          </p:cNvPicPr>
          <p:nvPr/>
        </p:nvPicPr>
        <p:blipFill>
          <a:blip r:embed="rId3"/>
          <a:stretch>
            <a:fillRect/>
          </a:stretch>
        </p:blipFill>
        <p:spPr>
          <a:xfrm>
            <a:off x="403761" y="2538050"/>
            <a:ext cx="6020789" cy="3589023"/>
          </a:xfrm>
          <a:prstGeom prst="rect">
            <a:avLst/>
          </a:prstGeom>
        </p:spPr>
      </p:pic>
      <p:pic>
        <p:nvPicPr>
          <p:cNvPr id="13" name="Picture 4" descr="Inverted Filter: Why Do Our Faces Look Odd In The TikTok Inverted Filter?">
            <a:extLst>
              <a:ext uri="{FF2B5EF4-FFF2-40B4-BE49-F238E27FC236}">
                <a16:creationId xmlns:a16="http://schemas.microsoft.com/office/drawing/2014/main" id="{AEC4839E-E3B6-44C6-8FE7-3D0793AF4E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7706" y="2954704"/>
            <a:ext cx="2310978" cy="218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686756"/>
      </p:ext>
    </p:extLst>
  </p:cSld>
  <p:clrMapOvr>
    <a:masterClrMapping/>
  </p:clrMapOvr>
</p:sld>
</file>

<file path=ppt/theme/theme1.xml><?xml version="1.0" encoding="utf-8"?>
<a:theme xmlns:a="http://schemas.openxmlformats.org/drawingml/2006/main" name="Cover Slid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ection Break">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Quotes or Statement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ontent with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harts, Data and Table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losing Slid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TotalTime>
  <Words>904</Words>
  <Application>Microsoft Office PowerPoint</Application>
  <PresentationFormat>On-screen Show (4:3)</PresentationFormat>
  <Paragraphs>128</Paragraphs>
  <Slides>14</Slides>
  <Notes>13</Notes>
  <HiddenSlides>0</HiddenSlides>
  <MMClips>0</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14</vt:i4>
      </vt:variant>
    </vt:vector>
  </HeadingPairs>
  <TitlesOfParts>
    <vt:vector size="26" baseType="lpstr">
      <vt:lpstr>Times New Roman</vt:lpstr>
      <vt:lpstr>Arial</vt:lpstr>
      <vt:lpstr>Century Gothic</vt:lpstr>
      <vt:lpstr>Calibri</vt:lpstr>
      <vt:lpstr>Cover Slides</vt:lpstr>
      <vt:lpstr>Content - No Photos</vt:lpstr>
      <vt:lpstr>Blanks</vt:lpstr>
      <vt:lpstr>Section Break</vt:lpstr>
      <vt:lpstr>Quotes or Statements</vt:lpstr>
      <vt:lpstr>Content with Photos</vt:lpstr>
      <vt:lpstr>Charts, Data and Tables</vt:lpstr>
      <vt:lpstr>Closing Slide</vt:lpstr>
      <vt:lpstr>PowerPoint Presentation</vt:lpstr>
      <vt:lpstr>Problem Statement</vt:lpstr>
      <vt:lpstr>Dataset Explanation</vt:lpstr>
      <vt:lpstr>Descriptive Statistics</vt:lpstr>
      <vt:lpstr>Visualization 1</vt:lpstr>
      <vt:lpstr>Visualization 2</vt:lpstr>
      <vt:lpstr>Analytics</vt:lpstr>
      <vt:lpstr>Findings : Experiment 1</vt:lpstr>
      <vt:lpstr>Findings : Experiment 2</vt:lpstr>
      <vt:lpstr>Findings : Experiment 3</vt:lpstr>
      <vt:lpstr>Findings : Experiment 4</vt:lpstr>
      <vt:lpstr>Findings : Experiment 5 (US Mobiles)</vt:lpstr>
      <vt:lpstr>Findings : Experiment 5 (Asian Mobiles)</vt:lpstr>
      <vt:lpstr>Conclusion and Recommendation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Akhil M V</dc:creator>
  <cp:lastModifiedBy>Akhil M V</cp:lastModifiedBy>
  <cp:revision>18</cp:revision>
  <dcterms:modified xsi:type="dcterms:W3CDTF">2022-05-03T01:43:00Z</dcterms:modified>
</cp:coreProperties>
</file>